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2" r:id="rId1"/>
    <p:sldMasterId id="2147483889" r:id="rId2"/>
  </p:sldMasterIdLst>
  <p:notesMasterIdLst>
    <p:notesMasterId r:id="rId23"/>
  </p:notesMasterIdLst>
  <p:handoutMasterIdLst>
    <p:handoutMasterId r:id="rId24"/>
  </p:handoutMasterIdLst>
  <p:sldIdLst>
    <p:sldId id="256" r:id="rId3"/>
    <p:sldId id="265" r:id="rId4"/>
    <p:sldId id="275" r:id="rId5"/>
    <p:sldId id="276" r:id="rId6"/>
    <p:sldId id="266" r:id="rId7"/>
    <p:sldId id="317" r:id="rId8"/>
    <p:sldId id="318" r:id="rId9"/>
    <p:sldId id="324" r:id="rId10"/>
    <p:sldId id="326" r:id="rId11"/>
    <p:sldId id="319" r:id="rId12"/>
    <p:sldId id="320" r:id="rId13"/>
    <p:sldId id="321" r:id="rId14"/>
    <p:sldId id="322" r:id="rId15"/>
    <p:sldId id="329" r:id="rId16"/>
    <p:sldId id="323" r:id="rId17"/>
    <p:sldId id="330" r:id="rId18"/>
    <p:sldId id="327" r:id="rId19"/>
    <p:sldId id="331" r:id="rId20"/>
    <p:sldId id="328" r:id="rId21"/>
    <p:sldId id="26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FE3B"/>
    <a:srgbClr val="FD001F"/>
    <a:srgbClr val="000037"/>
    <a:srgbClr val="6D71C5"/>
    <a:srgbClr val="22FFFE"/>
    <a:srgbClr val="FC535C"/>
    <a:srgbClr val="FAF0E1"/>
    <a:srgbClr val="586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72"/>
    <p:restoredTop sz="73433"/>
  </p:normalViewPr>
  <p:slideViewPr>
    <p:cSldViewPr snapToGrid="0" snapToObjects="1">
      <p:cViewPr>
        <p:scale>
          <a:sx n="85" d="100"/>
          <a:sy n="85" d="100"/>
        </p:scale>
        <p:origin x="1240" y="144"/>
      </p:cViewPr>
      <p:guideLst>
        <p:guide orient="horz" pos="2160"/>
        <p:guide pos="3840"/>
      </p:guideLst>
    </p:cSldViewPr>
  </p:slideViewPr>
  <p:notesTextViewPr>
    <p:cViewPr>
      <p:scale>
        <a:sx n="110" d="100"/>
        <a:sy n="110" d="100"/>
      </p:scale>
      <p:origin x="0" y="0"/>
    </p:cViewPr>
  </p:notesTextViewPr>
  <p:notesViewPr>
    <p:cSldViewPr snapToGrid="0" snapToObjects="1">
      <p:cViewPr varScale="1">
        <p:scale>
          <a:sx n="170" d="100"/>
          <a:sy n="170" d="100"/>
        </p:scale>
        <p:origin x="537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178AC-5182-E146-A5BA-B4A68B5A8688}" type="datetimeFigureOut">
              <a:rPr lang="fr-FR" smtClean="0"/>
              <a:t>05/03/2025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8C569-58C7-F349-A3FF-A384CED1FC23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700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DBC0A-0B63-6545-A9B1-1E71D4FC7964}" type="datetimeFigureOut">
              <a:rPr lang="fr-FR" smtClean="0"/>
              <a:t>05/03/2025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2412F-B314-514E-A82A-59AA0E232B8D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315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840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F83E4-E3C7-313D-7F8F-0B815E8F9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12ACBB2-3107-3437-3DD7-F90890CA79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FB2ECD8-1224-A421-231B-FFCA7B50E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FR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483FFD-FCA5-06E9-0615-522EE80F1D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177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F781D-F9F1-06F6-3790-5E378864E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7A03255-2EA1-0839-3FA5-49012DDFD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762216E-24C6-56A0-417C-03C35D7E8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FR" baseline="30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3BC4B00-8F75-E306-44BF-2644B2ACBA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31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B95FD-171B-77C6-4DD2-29B12F931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F65E032-F97A-2912-2211-9BD894C4D4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5E28EE1-B441-CF05-E21C-6A1CC3D4E7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solidFill>
                <a:srgbClr val="FB0007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1C188A-F755-9D09-119A-529F8E8870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970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A7D49-89F4-5908-B4DA-E0674D44F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C39DBB1-873F-1E99-4824-C59E7251A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67D3BC6-2AB5-EF69-AE9B-00B2185E5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solidFill>
                <a:srgbClr val="FB0007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86D58B-F429-412D-A799-FE5A70A2F5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29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B9128-E212-A794-4F21-6FCBF2878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7CAE634-6160-1B43-52E3-694A69D2E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5CA63DE-259E-2279-0184-E652ABDE3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solidFill>
                <a:srgbClr val="FB0007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6F421FD-BECB-F742-2716-AC9EFF779D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417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8658E-D17A-6343-B2EF-FF77D5303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17F585D-1779-F74D-AAC4-35A28BC5F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2FAD9F9-08D5-F96A-9FD3-E46023BCC3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solidFill>
                <a:srgbClr val="FB0007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318CFBF-8D10-2A26-498B-43EE4CE639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762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19550-11A1-11CF-64B7-783787A4F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13AD184-08AA-B63F-9C25-8C1EC3BB96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F516ABA-E956-62EB-B5A7-2DEEB5ECFC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solidFill>
                <a:srgbClr val="FB0007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1210E0-5A81-59E3-8C23-1CAA904BAD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539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1B6CC-1ADD-4B60-4693-12B0E7A4C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B9EB700-A5EC-32C1-9250-1F97E10E7D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C9343D4-BA74-9A6B-8B04-CB04B9817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solidFill>
                <a:srgbClr val="FB0007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9C8383-4AD2-63F7-19BF-72342C2E2B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818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22BCF-0DBB-294B-C728-C5D67E4B1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E4851BB-BBC5-B1B7-AAFD-0C6635193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65FE46A-BB23-0C84-46E3-FF1799F3D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solidFill>
                <a:srgbClr val="FB0007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FE583A5-89A1-FB08-21BF-E9D57E3B5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216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12C93-FFC2-876D-6C49-2BD0114BE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83084DA-894E-2956-8892-51CD122170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58DFDB0-F3E2-3C37-DBD4-868209E50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solidFill>
                <a:srgbClr val="FB0007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7AE458-E0CB-B367-1412-BAB119DA3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643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517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0987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11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352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176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AE07C-C871-B7B6-40FE-6E0B85B52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E7882B4-7B2F-3F8B-DBD2-ECD06542F9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82B8331-8470-AAB8-2C53-6EE99FDD81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FR" baseline="30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7CF448E-905A-EF76-08C9-D16BBD713E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317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1E5F0-001A-9874-123D-164B4B888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8DB3C58-3456-8DA2-BF9D-A35A99454A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076A65C-6F90-B114-BE8B-6E94C5338C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FR" baseline="30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BEC5A5C-E274-E2DB-7A67-8195751A6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429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BCE92-44DE-D30D-98AF-9A6BB4CE0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C0B9B5E-C1A5-3346-821E-D3CE0C0DE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360EAC7-29E0-EF07-C0ED-864E10699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FR" baseline="30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68920BB-7665-4D05-23F3-A8DFEACD30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758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3E31D-2080-648A-D9DC-95E386FA5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5623FA1-FF38-21EF-3044-9E2B93589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19E9DCA-0D3A-91F4-39A3-87CE10F23D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FR" baseline="300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4C6393D-90EE-E9C1-84EF-DA8011258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2412F-B314-514E-A82A-59AA0E232B8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628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7199585" y="1019502"/>
            <a:ext cx="4651179" cy="5129050"/>
          </a:xfrm>
          <a:prstGeom prst="rect">
            <a:avLst/>
          </a:prstGeom>
        </p:spPr>
        <p:txBody>
          <a:bodyPr anchor="ctr"/>
          <a:lstStyle>
            <a:lvl1pPr algn="l">
              <a:defRPr b="0" i="0">
                <a:solidFill>
                  <a:srgbClr val="FAF0E1"/>
                </a:solidFill>
                <a:latin typeface="Marianne Medium" charset="0"/>
                <a:ea typeface="Marianne Medium" charset="0"/>
                <a:cs typeface="Marianne Medium" charset="0"/>
              </a:defRPr>
            </a:lvl1pPr>
          </a:lstStyle>
          <a:p>
            <a:pPr algn="ctr"/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du diaporama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91C1AC2-23D5-BF4A-B312-A425A8542130}"/>
              </a:ext>
            </a:extLst>
          </p:cNvPr>
          <p:cNvSpPr txBox="1"/>
          <p:nvPr userDrawn="1"/>
        </p:nvSpPr>
        <p:spPr>
          <a:xfrm>
            <a:off x="7199585" y="1019502"/>
            <a:ext cx="4651178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1400" b="0" i="0" dirty="0">
                <a:solidFill>
                  <a:srgbClr val="FAF0E1"/>
                </a:solidFill>
                <a:latin typeface="Marianne Medium" charset="0"/>
                <a:ea typeface="Marianne Medium" charset="0"/>
                <a:cs typeface="Marianne Medium" charset="0"/>
              </a:rPr>
              <a:t>Monday Webinar</a:t>
            </a:r>
          </a:p>
          <a:p>
            <a:pPr algn="l"/>
            <a:r>
              <a:rPr lang="fr-FR" sz="1400" b="0" i="0" dirty="0">
                <a:solidFill>
                  <a:srgbClr val="FAF0E1"/>
                </a:solidFill>
                <a:latin typeface="Marianne Medium" charset="0"/>
                <a:ea typeface="Marianne Medium" charset="0"/>
                <a:cs typeface="Marianne Medium" charset="0"/>
              </a:rPr>
              <a:t>03/03/2025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60" y="0"/>
            <a:ext cx="2405140" cy="101950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35219CC-395D-031B-F9B4-63D3C2480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46" b="2491"/>
          <a:stretch/>
        </p:blipFill>
        <p:spPr>
          <a:xfrm>
            <a:off x="7199585" y="252808"/>
            <a:ext cx="2404800" cy="51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6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5B4B59E-5B5B-FB48-9EDB-FEF8A5A7F95B}"/>
              </a:ext>
            </a:extLst>
          </p:cNvPr>
          <p:cNvSpPr txBox="1"/>
          <p:nvPr userDrawn="1"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fld id="{0266F510-961F-3D4E-BEDE-3D960C5DD444}" type="slidenum">
              <a:rPr lang="fr-FR" sz="2800" b="1" i="0" smtClean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pPr algn="l"/>
              <a:t>‹N›</a:t>
            </a:fld>
            <a:endParaRPr lang="fr-FR" sz="2800" b="1" i="0" dirty="0">
              <a:solidFill>
                <a:srgbClr val="5862ED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2193F11-558B-B843-9AB0-B08BD8E67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983615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latin typeface="Marianne" charset="0"/>
                <a:ea typeface="Marianne" charset="0"/>
                <a:cs typeface="Marianne" charset="0"/>
              </a:defRPr>
            </a:lvl1pPr>
          </a:lstStyle>
          <a:p>
            <a:r>
              <a:rPr lang="fr-FR" dirty="0"/>
              <a:t>Modifiez le style </a:t>
            </a:r>
            <a:br>
              <a:rPr lang="fr-FR" dirty="0"/>
            </a:br>
            <a:r>
              <a:rPr lang="fr-FR" dirty="0"/>
              <a:t>du titre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1088999-AD7D-2246-8944-BE83F7A60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Marianne" charset="0"/>
                <a:ea typeface="Marianne" charset="0"/>
                <a:cs typeface="Marianne" charset="0"/>
              </a:defRPr>
            </a:lvl1pPr>
            <a:lvl2pPr>
              <a:defRPr sz="2800" b="0" i="0">
                <a:latin typeface="Marianne" charset="0"/>
                <a:ea typeface="Marianne" charset="0"/>
                <a:cs typeface="Marianne" charset="0"/>
              </a:defRPr>
            </a:lvl2pPr>
            <a:lvl3pPr>
              <a:defRPr sz="2400" b="0" i="0">
                <a:latin typeface="Marianne" charset="0"/>
                <a:ea typeface="Marianne" charset="0"/>
                <a:cs typeface="Marianne" charset="0"/>
              </a:defRPr>
            </a:lvl3pPr>
            <a:lvl4pPr>
              <a:defRPr sz="2000" b="0" i="0">
                <a:latin typeface="Marianne" charset="0"/>
                <a:ea typeface="Marianne" charset="0"/>
                <a:cs typeface="Marianne" charset="0"/>
              </a:defRPr>
            </a:lvl4pPr>
            <a:lvl5pPr>
              <a:defRPr sz="2000" b="0" i="0">
                <a:latin typeface="Marianne" charset="0"/>
                <a:ea typeface="Marianne" charset="0"/>
                <a:cs typeface="Marianne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F1BB619D-1A21-904A-81FC-CC164428150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arianne" charset="0"/>
                <a:ea typeface="Marianne" charset="0"/>
                <a:cs typeface="Marianne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7333399" y="6323631"/>
            <a:ext cx="4651179" cy="40011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Direction / Service / Composante</a:t>
            </a:r>
            <a:r>
              <a:rPr lang="fr-FR" sz="1000" b="0" i="0" baseline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 / ou autre</a:t>
            </a:r>
            <a:b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</a:br>
            <a: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&lt;insérer</a:t>
            </a:r>
            <a:r>
              <a:rPr lang="fr-FR" sz="1000" b="0" i="0" baseline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 le nom&gt;</a:t>
            </a:r>
            <a:endParaRPr lang="fr-FR" sz="1000" b="0" i="0" dirty="0">
              <a:solidFill>
                <a:srgbClr val="5862ED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1C1AC2-23D5-BF4A-B312-A425A8542130}"/>
              </a:ext>
            </a:extLst>
          </p:cNvPr>
          <p:cNvSpPr txBox="1"/>
          <p:nvPr userDrawn="1"/>
        </p:nvSpPr>
        <p:spPr>
          <a:xfrm>
            <a:off x="236034" y="239198"/>
            <a:ext cx="2255520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fld id="{35F876E4-7522-AF4F-BD64-351F48D61E59}" type="datetime1">
              <a:rPr lang="fr-FR" sz="900" b="0" i="0" smtClean="0">
                <a:solidFill>
                  <a:srgbClr val="5862ED"/>
                </a:solidFill>
                <a:latin typeface="Marianne Medium" charset="0"/>
                <a:ea typeface="Marianne Medium" charset="0"/>
                <a:cs typeface="Marianne Medium" charset="0"/>
              </a:rPr>
              <a:t>05/03/2025</a:t>
            </a:fld>
            <a:endParaRPr lang="fr-FR" sz="900" b="0" i="0" dirty="0">
              <a:solidFill>
                <a:srgbClr val="5862ED"/>
              </a:solidFill>
              <a:latin typeface="Marianne Medium" charset="0"/>
              <a:ea typeface="Marianne Medium" charset="0"/>
              <a:cs typeface="Marianne Medium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74" y="346"/>
            <a:ext cx="1639126" cy="6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A86063-3BFC-A943-9901-A4ED18C7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8505"/>
            <a:ext cx="10515600" cy="45853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arianne" charset="0"/>
                <a:ea typeface="Marianne" charset="0"/>
                <a:cs typeface="Marianne" charset="0"/>
              </a:defRPr>
            </a:lvl1pPr>
            <a:lvl2pPr>
              <a:defRPr b="0" i="0">
                <a:latin typeface="Marianne" charset="0"/>
                <a:ea typeface="Marianne" charset="0"/>
                <a:cs typeface="Marianne" charset="0"/>
              </a:defRPr>
            </a:lvl2pPr>
            <a:lvl3pPr>
              <a:defRPr b="0" i="0">
                <a:latin typeface="Marianne" charset="0"/>
                <a:ea typeface="Marianne" charset="0"/>
                <a:cs typeface="Marianne" charset="0"/>
              </a:defRPr>
            </a:lvl3pPr>
            <a:lvl4pPr>
              <a:defRPr b="0" i="0">
                <a:latin typeface="Marianne" charset="0"/>
                <a:ea typeface="Marianne" charset="0"/>
                <a:cs typeface="Marianne" charset="0"/>
              </a:defRPr>
            </a:lvl4pPr>
            <a:lvl5pPr>
              <a:defRPr b="0" i="0">
                <a:latin typeface="Marianne" charset="0"/>
                <a:ea typeface="Marianne" charset="0"/>
                <a:cs typeface="Marianne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5B4B59E-5B5B-FB48-9EDB-FEF8A5A7F95B}"/>
              </a:ext>
            </a:extLst>
          </p:cNvPr>
          <p:cNvSpPr txBox="1"/>
          <p:nvPr userDrawn="1"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fld id="{0266F510-961F-3D4E-BEDE-3D960C5DD444}" type="slidenum">
              <a:rPr lang="fr-FR" sz="2800" b="1" i="0" smtClean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pPr algn="l"/>
              <a:t>‹N›</a:t>
            </a:fld>
            <a:endParaRPr lang="fr-FR" sz="2800" b="1" i="0" dirty="0">
              <a:solidFill>
                <a:srgbClr val="5862ED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8" name="ZoneTexte 7"/>
          <p:cNvSpPr txBox="1"/>
          <p:nvPr userDrawn="1"/>
        </p:nvSpPr>
        <p:spPr>
          <a:xfrm>
            <a:off x="7333399" y="6323631"/>
            <a:ext cx="4651179" cy="40011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Direction / Service / Composante</a:t>
            </a:r>
            <a:r>
              <a:rPr lang="fr-FR" sz="1000" b="0" i="0" baseline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 / ou autre</a:t>
            </a:r>
            <a:b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</a:br>
            <a: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&lt;insérer</a:t>
            </a:r>
            <a:r>
              <a:rPr lang="fr-FR" sz="1000" b="0" i="0" baseline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 le nom&gt;</a:t>
            </a:r>
            <a:endParaRPr lang="fr-FR" sz="1000" b="0" i="0" dirty="0">
              <a:solidFill>
                <a:srgbClr val="5862ED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1C1AC2-23D5-BF4A-B312-A425A8542130}"/>
              </a:ext>
            </a:extLst>
          </p:cNvPr>
          <p:cNvSpPr txBox="1"/>
          <p:nvPr userDrawn="1"/>
        </p:nvSpPr>
        <p:spPr>
          <a:xfrm>
            <a:off x="236034" y="239198"/>
            <a:ext cx="2255520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fld id="{35F876E4-7522-AF4F-BD64-351F48D61E59}" type="datetime1">
              <a:rPr lang="fr-FR" sz="900" b="0" i="0" smtClean="0">
                <a:solidFill>
                  <a:srgbClr val="5862ED"/>
                </a:solidFill>
                <a:latin typeface="Marianne Medium" charset="0"/>
                <a:ea typeface="Marianne Medium" charset="0"/>
                <a:cs typeface="Marianne Medium" charset="0"/>
              </a:rPr>
              <a:t>05/03/2025</a:t>
            </a:fld>
            <a:endParaRPr lang="fr-FR" sz="900" b="0" i="0" dirty="0">
              <a:solidFill>
                <a:srgbClr val="5862ED"/>
              </a:solidFill>
              <a:latin typeface="Marianne Medium" charset="0"/>
              <a:ea typeface="Marianne Medium" charset="0"/>
              <a:cs typeface="Marianne Medium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74" y="346"/>
            <a:ext cx="1639126" cy="6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71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ex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A5578E-88A2-E742-B0F1-BE76DAD23F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628640" y="833121"/>
            <a:ext cx="5725160" cy="4653280"/>
          </a:xfrm>
          <a:prstGeom prst="rect">
            <a:avLst/>
          </a:prstGeom>
        </p:spPr>
        <p:txBody>
          <a:bodyPr/>
          <a:lstStyle>
            <a:lvl3pPr marL="9525" indent="0">
              <a:buNone/>
              <a:tabLst/>
              <a:defRPr b="0" i="0">
                <a:latin typeface="Marianne" charset="0"/>
                <a:ea typeface="Marianne" charset="0"/>
                <a:cs typeface="Marianne" charset="0"/>
              </a:defRPr>
            </a:lvl3pPr>
            <a:lvl4pPr marL="263525" indent="-263525">
              <a:tabLst/>
              <a:defRPr b="0" i="0">
                <a:latin typeface="Marianne" charset="0"/>
                <a:ea typeface="Marianne" charset="0"/>
                <a:cs typeface="Marianne" charset="0"/>
              </a:defRPr>
            </a:lvl4pPr>
          </a:lstStyle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 </a:t>
            </a:r>
          </a:p>
          <a:p>
            <a:pPr lvl="3"/>
            <a:endParaRPr lang="fr-FR" dirty="0"/>
          </a:p>
          <a:p>
            <a:pPr lvl="2"/>
            <a:endParaRPr lang="fr-FR" dirty="0"/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 </a:t>
            </a:r>
          </a:p>
          <a:p>
            <a:pPr lvl="3"/>
            <a:endParaRPr lang="fr-FR" dirty="0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FEB2B62B-0244-D641-B043-152A0D64324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924560" y="833121"/>
            <a:ext cx="4450080" cy="4653280"/>
          </a:xfrm>
          <a:prstGeom prst="rect">
            <a:avLst/>
          </a:prstGeom>
        </p:spPr>
        <p:txBody>
          <a:bodyPr/>
          <a:lstStyle>
            <a:lvl3pPr marL="9525" indent="0">
              <a:buNone/>
              <a:tabLst/>
              <a:defRPr/>
            </a:lvl3pPr>
            <a:lvl4pPr marL="0" indent="0">
              <a:buNone/>
              <a:tabLst/>
              <a:defRPr b="0" i="0">
                <a:latin typeface="Marianne" charset="0"/>
                <a:ea typeface="Marianne" charset="0"/>
                <a:cs typeface="Marianne" charset="0"/>
              </a:defRPr>
            </a:lvl4pPr>
          </a:lstStyle>
          <a:p>
            <a:pPr lvl="3"/>
            <a:r>
              <a:rPr lang="fr-FR" dirty="0"/>
              <a:t>Image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B4B59E-5B5B-FB48-9EDB-FEF8A5A7F95B}"/>
              </a:ext>
            </a:extLst>
          </p:cNvPr>
          <p:cNvSpPr txBox="1"/>
          <p:nvPr userDrawn="1"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fld id="{0266F510-961F-3D4E-BEDE-3D960C5DD444}" type="slidenum">
              <a:rPr lang="fr-FR" sz="2800" b="1" i="0" smtClean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pPr algn="l"/>
              <a:t>‹N›</a:t>
            </a:fld>
            <a:endParaRPr lang="fr-FR" sz="2800" b="1" i="0" dirty="0">
              <a:solidFill>
                <a:srgbClr val="5862ED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7333399" y="6323631"/>
            <a:ext cx="4651179" cy="40011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Direction / Service / Composante</a:t>
            </a:r>
            <a:r>
              <a:rPr lang="fr-FR" sz="1000" b="0" i="0" baseline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 / ou autre</a:t>
            </a:r>
            <a:b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</a:br>
            <a: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&lt;insérer</a:t>
            </a:r>
            <a:r>
              <a:rPr lang="fr-FR" sz="1000" b="0" i="0" baseline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 le nom&gt;</a:t>
            </a:r>
            <a:endParaRPr lang="fr-FR" sz="1000" b="0" i="0" dirty="0">
              <a:solidFill>
                <a:srgbClr val="5862ED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1C1AC2-23D5-BF4A-B312-A425A8542130}"/>
              </a:ext>
            </a:extLst>
          </p:cNvPr>
          <p:cNvSpPr txBox="1"/>
          <p:nvPr userDrawn="1"/>
        </p:nvSpPr>
        <p:spPr>
          <a:xfrm>
            <a:off x="236034" y="239198"/>
            <a:ext cx="2255520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fld id="{35F876E4-7522-AF4F-BD64-351F48D61E59}" type="datetime1">
              <a:rPr lang="fr-FR" sz="900" b="0" i="0" smtClean="0">
                <a:solidFill>
                  <a:srgbClr val="5862ED"/>
                </a:solidFill>
                <a:latin typeface="Marianne Medium" charset="0"/>
                <a:ea typeface="Marianne Medium" charset="0"/>
                <a:cs typeface="Marianne Medium" charset="0"/>
              </a:rPr>
              <a:t>05/03/2025</a:t>
            </a:fld>
            <a:endParaRPr lang="fr-FR" sz="900" b="0" i="0" dirty="0">
              <a:solidFill>
                <a:srgbClr val="5862ED"/>
              </a:solidFill>
              <a:latin typeface="Marianne Medium" charset="0"/>
              <a:ea typeface="Marianne Medium" charset="0"/>
              <a:cs typeface="Marianne Medium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74" y="346"/>
            <a:ext cx="1639126" cy="6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02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5B4B59E-5B5B-FB48-9EDB-FEF8A5A7F95B}"/>
              </a:ext>
            </a:extLst>
          </p:cNvPr>
          <p:cNvSpPr txBox="1"/>
          <p:nvPr userDrawn="1"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fld id="{0266F510-961F-3D4E-BEDE-3D960C5DD444}" type="slidenum">
              <a:rPr lang="fr-FR" sz="2800" b="1" i="0" smtClean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pPr algn="l"/>
              <a:t>‹N›</a:t>
            </a:fld>
            <a:endParaRPr lang="fr-FR" sz="2800" b="1" i="0" dirty="0">
              <a:solidFill>
                <a:srgbClr val="5862ED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6" name="ZoneTexte 5"/>
          <p:cNvSpPr txBox="1"/>
          <p:nvPr userDrawn="1"/>
        </p:nvSpPr>
        <p:spPr>
          <a:xfrm>
            <a:off x="7333399" y="6323631"/>
            <a:ext cx="4651179" cy="40011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Direction / Service / Composante</a:t>
            </a:r>
            <a:r>
              <a:rPr lang="fr-FR" sz="1000" b="0" i="0" baseline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 / ou autre</a:t>
            </a:r>
            <a:b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</a:br>
            <a: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&lt;insérer</a:t>
            </a:r>
            <a:r>
              <a:rPr lang="fr-FR" sz="1000" b="0" i="0" baseline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 le nom&gt;</a:t>
            </a:r>
            <a:endParaRPr lang="fr-FR" sz="1000" b="0" i="0" dirty="0">
              <a:solidFill>
                <a:srgbClr val="5862ED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1C1AC2-23D5-BF4A-B312-A425A8542130}"/>
              </a:ext>
            </a:extLst>
          </p:cNvPr>
          <p:cNvSpPr txBox="1"/>
          <p:nvPr userDrawn="1"/>
        </p:nvSpPr>
        <p:spPr>
          <a:xfrm>
            <a:off x="236034" y="239198"/>
            <a:ext cx="2255520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fld id="{35F876E4-7522-AF4F-BD64-351F48D61E59}" type="datetime1">
              <a:rPr lang="fr-FR" sz="900" b="0" i="0" smtClean="0">
                <a:solidFill>
                  <a:srgbClr val="5862ED"/>
                </a:solidFill>
                <a:latin typeface="Marianne Medium" charset="0"/>
                <a:ea typeface="Marianne Medium" charset="0"/>
                <a:cs typeface="Marianne Medium" charset="0"/>
              </a:rPr>
              <a:t>05/03/2025</a:t>
            </a:fld>
            <a:endParaRPr lang="fr-FR" sz="900" b="0" i="0" dirty="0">
              <a:solidFill>
                <a:srgbClr val="5862ED"/>
              </a:solidFill>
              <a:latin typeface="Marianne Medium" charset="0"/>
              <a:ea typeface="Marianne Medium" charset="0"/>
              <a:cs typeface="Marianne Medium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74" y="346"/>
            <a:ext cx="1639126" cy="6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67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foncé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9DDBA73-F1A9-3643-9388-52761924D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4181" y="2324037"/>
            <a:ext cx="9144000" cy="6756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0" i="0">
                <a:solidFill>
                  <a:srgbClr val="FAF0E1"/>
                </a:solidFill>
                <a:latin typeface="Marianne Medium" charset="0"/>
                <a:ea typeface="Marianne Medium" charset="0"/>
                <a:cs typeface="Marianne Medium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91B4B618-ED96-9348-82D5-5E3EEAFCD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4181" y="3005076"/>
            <a:ext cx="91440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rgbClr val="FAF0E1"/>
                </a:solidFill>
                <a:latin typeface="Marianne" charset="0"/>
                <a:ea typeface="Marianne" charset="0"/>
                <a:cs typeface="Mariann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5B4B59E-5B5B-FB48-9EDB-FEF8A5A7F95B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fld id="{0266F510-961F-3D4E-BEDE-3D960C5DD444}" type="slidenum">
              <a:rPr lang="fr-FR" sz="2800" b="1" i="0" smtClean="0">
                <a:solidFill>
                  <a:srgbClr val="FAF0E1"/>
                </a:solidFill>
                <a:latin typeface="Marianne" charset="0"/>
                <a:ea typeface="Marianne" charset="0"/>
                <a:cs typeface="Marianne" charset="0"/>
              </a:rPr>
              <a:pPr algn="l"/>
              <a:t>‹N›</a:t>
            </a:fld>
            <a:endParaRPr lang="fr-FR" sz="2800" b="1" i="0" dirty="0">
              <a:solidFill>
                <a:srgbClr val="FAF0E1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5" name="ZoneTexte 4"/>
          <p:cNvSpPr txBox="1"/>
          <p:nvPr userDrawn="1"/>
        </p:nvSpPr>
        <p:spPr>
          <a:xfrm>
            <a:off x="7333399" y="6323631"/>
            <a:ext cx="4651179" cy="40011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b="0" i="0" dirty="0">
                <a:solidFill>
                  <a:srgbClr val="FAF0E1"/>
                </a:solidFill>
                <a:latin typeface="Marianne" charset="0"/>
                <a:ea typeface="Marianne" charset="0"/>
                <a:cs typeface="Marianne" charset="0"/>
              </a:rPr>
              <a:t>Direction / Service / Composante</a:t>
            </a:r>
            <a:r>
              <a:rPr lang="fr-FR" sz="1000" b="0" i="0" baseline="0" dirty="0">
                <a:solidFill>
                  <a:srgbClr val="FAF0E1"/>
                </a:solidFill>
                <a:latin typeface="Marianne" charset="0"/>
                <a:ea typeface="Marianne" charset="0"/>
                <a:cs typeface="Marianne" charset="0"/>
              </a:rPr>
              <a:t> / ou autre</a:t>
            </a:r>
            <a:br>
              <a:rPr lang="fr-FR" sz="1000" b="0" i="0" baseline="0" dirty="0">
                <a:solidFill>
                  <a:srgbClr val="FAF0E1"/>
                </a:solidFill>
                <a:latin typeface="Marianne" charset="0"/>
                <a:ea typeface="Marianne" charset="0"/>
                <a:cs typeface="Marianne" charset="0"/>
              </a:rPr>
            </a:br>
            <a:r>
              <a:rPr lang="fr-FR" sz="1000" b="0" i="0" dirty="0">
                <a:solidFill>
                  <a:srgbClr val="FAF0E1"/>
                </a:solidFill>
                <a:latin typeface="Marianne" charset="0"/>
                <a:ea typeface="Marianne" charset="0"/>
                <a:cs typeface="Marianne" charset="0"/>
              </a:rPr>
              <a:t>&lt;insérer</a:t>
            </a:r>
            <a:r>
              <a:rPr lang="fr-FR" sz="1000" b="0" i="0" baseline="0" dirty="0">
                <a:solidFill>
                  <a:srgbClr val="FAF0E1"/>
                </a:solidFill>
                <a:latin typeface="Marianne" charset="0"/>
                <a:ea typeface="Marianne" charset="0"/>
                <a:cs typeface="Marianne" charset="0"/>
              </a:rPr>
              <a:t> le nom&gt;</a:t>
            </a:r>
            <a:endParaRPr lang="fr-FR" sz="1000" b="0" i="0" dirty="0">
              <a:solidFill>
                <a:srgbClr val="FAF0E1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1C1AC2-23D5-BF4A-B312-A425A8542130}"/>
              </a:ext>
            </a:extLst>
          </p:cNvPr>
          <p:cNvSpPr txBox="1"/>
          <p:nvPr userDrawn="1"/>
        </p:nvSpPr>
        <p:spPr>
          <a:xfrm>
            <a:off x="236034" y="239198"/>
            <a:ext cx="2255520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fld id="{BF5F8CA0-4F20-CD49-8CED-24C31DDA2660}" type="datetime1">
              <a:rPr lang="fr-FR" sz="900" b="0" i="0" smtClean="0">
                <a:solidFill>
                  <a:srgbClr val="FAF0E1"/>
                </a:solidFill>
                <a:latin typeface="Marianne Medium" charset="0"/>
                <a:ea typeface="Marianne Medium" charset="0"/>
                <a:cs typeface="Marianne Medium" charset="0"/>
              </a:rPr>
              <a:t>05/03/2025</a:t>
            </a:fld>
            <a:endParaRPr lang="fr-FR" sz="900" b="0" i="0" dirty="0">
              <a:solidFill>
                <a:srgbClr val="FAF0E1"/>
              </a:solidFill>
              <a:latin typeface="Marianne Medium" charset="0"/>
              <a:ea typeface="Marianne Medium" charset="0"/>
              <a:cs typeface="Marianne Medium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560" y="11251"/>
            <a:ext cx="1641741" cy="69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2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 clair">
    <p:bg>
      <p:bgPr>
        <a:solidFill>
          <a:srgbClr val="FAF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9DDBA73-F1A9-3643-9388-52761924D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4181" y="2324037"/>
            <a:ext cx="9144000" cy="6756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0" i="0">
                <a:solidFill>
                  <a:srgbClr val="000037"/>
                </a:solidFill>
                <a:latin typeface="Marianne Medium" charset="0"/>
                <a:ea typeface="Marianne Medium" charset="0"/>
                <a:cs typeface="Marianne Medium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91B4B618-ED96-9348-82D5-5E3EEAFCD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4181" y="3005076"/>
            <a:ext cx="91440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5B4B59E-5B5B-FB48-9EDB-FEF8A5A7F95B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fld id="{0266F510-961F-3D4E-BEDE-3D960C5DD444}" type="slidenum">
              <a:rPr lang="fr-FR" sz="2800" b="1" i="0" smtClean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pPr algn="l"/>
              <a:t>‹N›</a:t>
            </a:fld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5" name="ZoneTexte 4"/>
          <p:cNvSpPr txBox="1"/>
          <p:nvPr userDrawn="1"/>
        </p:nvSpPr>
        <p:spPr>
          <a:xfrm>
            <a:off x="7333399" y="6323631"/>
            <a:ext cx="4651179" cy="40011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b="0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Direction / Service / Composante</a:t>
            </a:r>
            <a:r>
              <a:rPr lang="fr-FR" sz="1000" b="0" i="0" baseline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 / ou autre</a:t>
            </a:r>
            <a:br>
              <a:rPr lang="fr-FR" sz="1000" b="0" i="0" baseline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</a:br>
            <a:r>
              <a:rPr lang="fr-FR" sz="1000" b="0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&lt;insérer</a:t>
            </a:r>
            <a:r>
              <a:rPr lang="fr-FR" sz="1000" b="0" i="0" baseline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 le nom&gt;</a:t>
            </a:r>
            <a:endParaRPr lang="fr-FR" sz="1000" b="0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1C1AC2-23D5-BF4A-B312-A425A8542130}"/>
              </a:ext>
            </a:extLst>
          </p:cNvPr>
          <p:cNvSpPr txBox="1"/>
          <p:nvPr userDrawn="1"/>
        </p:nvSpPr>
        <p:spPr>
          <a:xfrm>
            <a:off x="236034" y="239198"/>
            <a:ext cx="2255520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fld id="{BF5F8CA0-4F20-CD49-8CED-24C31DDA2660}" type="datetime1">
              <a:rPr lang="fr-FR" sz="900" b="0" i="0" smtClean="0">
                <a:solidFill>
                  <a:srgbClr val="000037"/>
                </a:solidFill>
                <a:latin typeface="Marianne Medium" charset="0"/>
                <a:ea typeface="Marianne Medium" charset="0"/>
                <a:cs typeface="Marianne Medium" charset="0"/>
              </a:rPr>
              <a:t>05/03/2025</a:t>
            </a:fld>
            <a:endParaRPr lang="fr-FR" sz="900" b="0" i="0" dirty="0">
              <a:solidFill>
                <a:srgbClr val="000037"/>
              </a:solidFill>
              <a:latin typeface="Marianne Medium" charset="0"/>
              <a:ea typeface="Marianne Medium" charset="0"/>
              <a:cs typeface="Marianne Medium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74" y="0"/>
            <a:ext cx="1639126" cy="694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re + Tex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93F11-558B-B843-9AB0-B08BD8E67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4"/>
            <a:ext cx="3932237" cy="983615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latin typeface="Marianne" charset="0"/>
                <a:ea typeface="Marianne" charset="0"/>
                <a:cs typeface="Marianne" charset="0"/>
              </a:defRPr>
            </a:lvl1pPr>
          </a:lstStyle>
          <a:p>
            <a:r>
              <a:rPr lang="fr-FR" dirty="0"/>
              <a:t>Modifiez le style </a:t>
            </a:r>
            <a:br>
              <a:rPr lang="fr-FR" dirty="0"/>
            </a:br>
            <a:r>
              <a:rPr lang="fr-FR" dirty="0"/>
              <a:t>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088999-AD7D-2246-8944-BE83F7A60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Marianne" charset="0"/>
                <a:ea typeface="Marianne" charset="0"/>
                <a:cs typeface="Marianne" charset="0"/>
              </a:defRPr>
            </a:lvl1pPr>
            <a:lvl2pPr>
              <a:defRPr sz="2800" b="0" i="0">
                <a:latin typeface="Marianne" charset="0"/>
                <a:ea typeface="Marianne" charset="0"/>
                <a:cs typeface="Marianne" charset="0"/>
              </a:defRPr>
            </a:lvl2pPr>
            <a:lvl3pPr>
              <a:defRPr sz="2400" b="0" i="0">
                <a:latin typeface="Marianne" charset="0"/>
                <a:ea typeface="Marianne" charset="0"/>
                <a:cs typeface="Marianne" charset="0"/>
              </a:defRPr>
            </a:lvl3pPr>
            <a:lvl4pPr>
              <a:defRPr sz="2000" b="0" i="0">
                <a:latin typeface="Marianne" charset="0"/>
                <a:ea typeface="Marianne" charset="0"/>
                <a:cs typeface="Marianne" charset="0"/>
              </a:defRPr>
            </a:lvl4pPr>
            <a:lvl5pPr>
              <a:defRPr sz="2000" b="0" i="0">
                <a:latin typeface="Marianne" charset="0"/>
                <a:ea typeface="Marianne" charset="0"/>
                <a:cs typeface="Marianne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BB619D-1A21-904A-81FC-CC164428150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arianne" charset="0"/>
                <a:ea typeface="Marianne" charset="0"/>
                <a:cs typeface="Marianne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B4B59E-5B5B-FB48-9EDB-FEF8A5A7F95B}"/>
              </a:ext>
            </a:extLst>
          </p:cNvPr>
          <p:cNvSpPr txBox="1"/>
          <p:nvPr userDrawn="1"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fld id="{0266F510-961F-3D4E-BEDE-3D960C5DD444}" type="slidenum">
              <a:rPr lang="fr-FR" sz="2800" b="1" i="0" smtClean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pPr algn="l"/>
              <a:t>‹N›</a:t>
            </a:fld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91C1AC2-23D5-BF4A-B312-A425A8542130}"/>
              </a:ext>
            </a:extLst>
          </p:cNvPr>
          <p:cNvSpPr txBox="1"/>
          <p:nvPr userDrawn="1"/>
        </p:nvSpPr>
        <p:spPr>
          <a:xfrm>
            <a:off x="236034" y="239198"/>
            <a:ext cx="2255520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fr-FR" sz="900" b="0" i="0" dirty="0">
                <a:solidFill>
                  <a:srgbClr val="000037"/>
                </a:solidFill>
                <a:latin typeface="Marianne Medium" charset="0"/>
                <a:ea typeface="Marianne Medium" charset="0"/>
                <a:cs typeface="Marianne Medium" charset="0"/>
              </a:rPr>
              <a:t>24/01/2022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7333399" y="6323631"/>
            <a:ext cx="4651179" cy="40011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b="0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Direction / Service / Composante</a:t>
            </a:r>
            <a:r>
              <a:rPr lang="fr-FR" sz="1000" b="0" i="0" baseline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 / ou autre</a:t>
            </a:r>
            <a:br>
              <a:rPr lang="fr-FR" sz="1000" b="0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</a:br>
            <a:r>
              <a:rPr lang="fr-FR" sz="1000" b="0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&lt;insérer</a:t>
            </a:r>
            <a:r>
              <a:rPr lang="fr-FR" sz="1000" b="0" i="0" baseline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 le nom&gt;</a:t>
            </a:r>
            <a:endParaRPr lang="fr-FR" sz="1000" b="0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74" y="0"/>
            <a:ext cx="1639126" cy="6948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233C18B-73FE-1158-CE7D-F4F510F17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46" b="2491"/>
          <a:stretch/>
        </p:blipFill>
        <p:spPr>
          <a:xfrm>
            <a:off x="8914874" y="172386"/>
            <a:ext cx="1638000" cy="3500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A86063-3BFC-A943-9901-A4ED18C7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8505"/>
            <a:ext cx="10515600" cy="458533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arianne" charset="0"/>
                <a:ea typeface="Marianne" charset="0"/>
                <a:cs typeface="Marianne" charset="0"/>
              </a:defRPr>
            </a:lvl1pPr>
            <a:lvl2pPr>
              <a:defRPr b="0" i="0">
                <a:latin typeface="Marianne" charset="0"/>
                <a:ea typeface="Marianne" charset="0"/>
                <a:cs typeface="Marianne" charset="0"/>
              </a:defRPr>
            </a:lvl2pPr>
            <a:lvl3pPr>
              <a:defRPr b="0" i="0">
                <a:latin typeface="Marianne" charset="0"/>
                <a:ea typeface="Marianne" charset="0"/>
                <a:cs typeface="Marianne" charset="0"/>
              </a:defRPr>
            </a:lvl3pPr>
            <a:lvl4pPr>
              <a:defRPr b="0" i="0">
                <a:latin typeface="Marianne" charset="0"/>
                <a:ea typeface="Marianne" charset="0"/>
                <a:cs typeface="Marianne" charset="0"/>
              </a:defRPr>
            </a:lvl4pPr>
            <a:lvl5pPr>
              <a:defRPr b="0" i="0">
                <a:latin typeface="Marianne" charset="0"/>
                <a:ea typeface="Marianne" charset="0"/>
                <a:cs typeface="Marianne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5B4B59E-5B5B-FB48-9EDB-FEF8A5A7F95B}"/>
              </a:ext>
            </a:extLst>
          </p:cNvPr>
          <p:cNvSpPr txBox="1"/>
          <p:nvPr userDrawn="1"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fld id="{0266F510-961F-3D4E-BEDE-3D960C5DD444}" type="slidenum">
              <a:rPr lang="fr-FR" sz="2800" b="1" i="0" smtClean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pPr algn="l"/>
              <a:t>‹N›</a:t>
            </a:fld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91C1AC2-23D5-BF4A-B312-A425A8542130}"/>
              </a:ext>
            </a:extLst>
          </p:cNvPr>
          <p:cNvSpPr txBox="1"/>
          <p:nvPr userDrawn="1"/>
        </p:nvSpPr>
        <p:spPr>
          <a:xfrm>
            <a:off x="236034" y="239198"/>
            <a:ext cx="2255520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fr-FR" sz="900" b="0" i="0" dirty="0">
                <a:solidFill>
                  <a:srgbClr val="000037"/>
                </a:solidFill>
                <a:latin typeface="Marianne Medium" charset="0"/>
                <a:ea typeface="Marianne Medium" charset="0"/>
                <a:cs typeface="Marianne Medium" charset="0"/>
              </a:rPr>
              <a:t>24/01/2022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7333399" y="6323631"/>
            <a:ext cx="4651179" cy="40011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b="0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Direction / Service / Composante</a:t>
            </a:r>
            <a:r>
              <a:rPr lang="fr-FR" sz="1000" b="0" i="0" baseline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 / ou autre</a:t>
            </a:r>
            <a:br>
              <a:rPr lang="fr-FR" sz="1000" b="0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</a:br>
            <a:r>
              <a:rPr lang="fr-FR" sz="1000" b="0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&lt;insérer</a:t>
            </a:r>
            <a:r>
              <a:rPr lang="fr-FR" sz="1000" b="0" i="0" baseline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 le nom&gt;</a:t>
            </a:r>
            <a:endParaRPr lang="fr-FR" sz="1000" b="0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74" y="0"/>
            <a:ext cx="1639126" cy="6948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2EC9870-A40F-DFB4-A859-850EB6608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46" b="2491"/>
          <a:stretch/>
        </p:blipFill>
        <p:spPr>
          <a:xfrm>
            <a:off x="8914874" y="172386"/>
            <a:ext cx="1638000" cy="3500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ex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A5578E-88A2-E742-B0F1-BE76DAD23F6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628640" y="833121"/>
            <a:ext cx="5725160" cy="4653280"/>
          </a:xfrm>
          <a:prstGeom prst="rect">
            <a:avLst/>
          </a:prstGeom>
        </p:spPr>
        <p:txBody>
          <a:bodyPr/>
          <a:lstStyle>
            <a:lvl3pPr marL="9525" indent="0">
              <a:buNone/>
              <a:tabLst/>
              <a:defRPr b="0" i="0">
                <a:latin typeface="Marianne" charset="0"/>
                <a:ea typeface="Marianne" charset="0"/>
                <a:cs typeface="Marianne" charset="0"/>
              </a:defRPr>
            </a:lvl3pPr>
            <a:lvl4pPr marL="263525" indent="-263525">
              <a:tabLst/>
              <a:defRPr b="0" i="0">
                <a:latin typeface="Marianne" charset="0"/>
                <a:ea typeface="Marianne" charset="0"/>
                <a:cs typeface="Marianne" charset="0"/>
              </a:defRPr>
            </a:lvl4pPr>
          </a:lstStyle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 </a:t>
            </a:r>
          </a:p>
          <a:p>
            <a:pPr lvl="3"/>
            <a:endParaRPr lang="fr-FR" dirty="0"/>
          </a:p>
          <a:p>
            <a:pPr lvl="2"/>
            <a:endParaRPr lang="fr-FR" dirty="0"/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 </a:t>
            </a:r>
          </a:p>
          <a:p>
            <a:pPr lvl="3"/>
            <a:endParaRPr lang="fr-FR" dirty="0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FEB2B62B-0244-D641-B043-152A0D64324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924560" y="833121"/>
            <a:ext cx="4450080" cy="4653280"/>
          </a:xfrm>
          <a:prstGeom prst="rect">
            <a:avLst/>
          </a:prstGeom>
        </p:spPr>
        <p:txBody>
          <a:bodyPr/>
          <a:lstStyle>
            <a:lvl3pPr marL="9525" indent="0">
              <a:buNone/>
              <a:tabLst/>
              <a:defRPr/>
            </a:lvl3pPr>
            <a:lvl4pPr marL="0" indent="0">
              <a:buNone/>
              <a:tabLst/>
              <a:defRPr b="0" i="0">
                <a:latin typeface="Marianne" charset="0"/>
                <a:ea typeface="Marianne" charset="0"/>
                <a:cs typeface="Marianne" charset="0"/>
              </a:defRPr>
            </a:lvl4pPr>
          </a:lstStyle>
          <a:p>
            <a:pPr lvl="3"/>
            <a:r>
              <a:rPr lang="fr-FR" dirty="0"/>
              <a:t>Image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B4B59E-5B5B-FB48-9EDB-FEF8A5A7F95B}"/>
              </a:ext>
            </a:extLst>
          </p:cNvPr>
          <p:cNvSpPr txBox="1"/>
          <p:nvPr userDrawn="1"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fld id="{0266F510-961F-3D4E-BEDE-3D960C5DD444}" type="slidenum">
              <a:rPr lang="fr-FR" sz="2800" b="1" i="0" smtClean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pPr algn="l"/>
              <a:t>‹N›</a:t>
            </a:fld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1C1AC2-23D5-BF4A-B312-A425A8542130}"/>
              </a:ext>
            </a:extLst>
          </p:cNvPr>
          <p:cNvSpPr txBox="1"/>
          <p:nvPr userDrawn="1"/>
        </p:nvSpPr>
        <p:spPr>
          <a:xfrm>
            <a:off x="236034" y="239198"/>
            <a:ext cx="2255520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fld id="{5B8E1387-9906-7D41-AF07-D748B6D30A74}" type="datetime1">
              <a:rPr lang="fr-FR" sz="900" b="0" i="0" smtClean="0">
                <a:solidFill>
                  <a:srgbClr val="000037"/>
                </a:solidFill>
                <a:latin typeface="Marianne Medium" charset="0"/>
                <a:ea typeface="Marianne Medium" charset="0"/>
                <a:cs typeface="Marianne Medium" charset="0"/>
              </a:rPr>
              <a:t>05/03/2025</a:t>
            </a:fld>
            <a:endParaRPr lang="fr-FR" sz="900" b="0" i="0" dirty="0">
              <a:solidFill>
                <a:srgbClr val="000037"/>
              </a:solidFill>
              <a:latin typeface="Marianne Medium" charset="0"/>
              <a:ea typeface="Marianne Medium" charset="0"/>
              <a:cs typeface="Marianne Medium" charset="0"/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7333399" y="6323631"/>
            <a:ext cx="4651179" cy="40011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b="0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Direction / Service / Composante</a:t>
            </a:r>
            <a:r>
              <a:rPr lang="fr-FR" sz="1000" b="0" i="0" baseline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 / ou autre</a:t>
            </a:r>
            <a:br>
              <a:rPr lang="fr-FR" sz="1000" b="0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</a:br>
            <a:r>
              <a:rPr lang="fr-FR" sz="1000" b="0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&lt;insérer</a:t>
            </a:r>
            <a:r>
              <a:rPr lang="fr-FR" sz="1000" b="0" i="0" baseline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 le nom&gt;</a:t>
            </a:r>
            <a:endParaRPr lang="fr-FR" sz="1000" b="0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74" y="0"/>
            <a:ext cx="1639126" cy="6948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3DB30F1-B2C2-0A3E-7285-9A93B78ED1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46" b="2491"/>
          <a:stretch/>
        </p:blipFill>
        <p:spPr>
          <a:xfrm>
            <a:off x="8914874" y="172386"/>
            <a:ext cx="1638000" cy="3500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 userDrawn="1"/>
        </p:nvSpPr>
        <p:spPr>
          <a:xfrm>
            <a:off x="7540821" y="6457890"/>
            <a:ext cx="4651179" cy="40011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b="0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Monday Webinar</a:t>
            </a:r>
            <a:br>
              <a:rPr lang="fr-FR" sz="1000" b="0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</a:br>
            <a:r>
              <a:rPr lang="fr-FR" sz="1000" b="0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03/03/2025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74" y="0"/>
            <a:ext cx="1639126" cy="6948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5A87288-EF86-9144-2D13-A514FFE986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46" b="2491"/>
          <a:stretch/>
        </p:blipFill>
        <p:spPr>
          <a:xfrm>
            <a:off x="8914874" y="172386"/>
            <a:ext cx="1638000" cy="3500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 hasCustomPrompt="1"/>
          </p:nvPr>
        </p:nvSpPr>
        <p:spPr>
          <a:xfrm>
            <a:off x="7199585" y="1019502"/>
            <a:ext cx="4651179" cy="5129050"/>
          </a:xfrm>
          <a:prstGeom prst="rect">
            <a:avLst/>
          </a:prstGeom>
        </p:spPr>
        <p:txBody>
          <a:bodyPr anchor="ctr"/>
          <a:lstStyle>
            <a:lvl1pPr algn="l">
              <a:defRPr b="0" i="0">
                <a:solidFill>
                  <a:srgbClr val="5862ED"/>
                </a:solidFill>
                <a:latin typeface="Marianne Medium" charset="0"/>
                <a:ea typeface="Marianne Medium" charset="0"/>
                <a:cs typeface="Marianne Medium" charset="0"/>
              </a:defRPr>
            </a:lvl1pPr>
          </a:lstStyle>
          <a:p>
            <a:pPr algn="ctr"/>
            <a:r>
              <a:rPr lang="fr-FR" dirty="0"/>
              <a:t>Titre </a:t>
            </a:r>
            <a:br>
              <a:rPr lang="fr-FR" dirty="0"/>
            </a:br>
            <a:r>
              <a:rPr lang="fr-FR" dirty="0"/>
              <a:t>du diaporama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1C1AC2-23D5-BF4A-B312-A425A8542130}"/>
              </a:ext>
            </a:extLst>
          </p:cNvPr>
          <p:cNvSpPr txBox="1"/>
          <p:nvPr userDrawn="1"/>
        </p:nvSpPr>
        <p:spPr>
          <a:xfrm>
            <a:off x="7194845" y="1019501"/>
            <a:ext cx="2255520" cy="307777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fld id="{8B4C6196-4163-3649-BA58-9E9084D240C6}" type="datetime1">
              <a:rPr lang="fr-FR" sz="1400" b="0" i="0" smtClean="0">
                <a:solidFill>
                  <a:srgbClr val="5862ED"/>
                </a:solidFill>
                <a:latin typeface="Marianne Medium" charset="0"/>
                <a:ea typeface="Marianne Medium" charset="0"/>
                <a:cs typeface="Marianne Medium" charset="0"/>
              </a:rPr>
              <a:t>05/03/2025</a:t>
            </a:fld>
            <a:endParaRPr lang="fr-FR" sz="1400" b="0" i="0" dirty="0">
              <a:solidFill>
                <a:srgbClr val="5862ED"/>
              </a:solidFill>
              <a:latin typeface="Marianne Medium" charset="0"/>
              <a:ea typeface="Marianne Medium" charset="0"/>
              <a:cs typeface="Marianne Medium" charset="0"/>
            </a:endParaRPr>
          </a:p>
        </p:txBody>
      </p:sp>
      <p:sp>
        <p:nvSpPr>
          <p:cNvPr id="9" name="ZoneTexte 8"/>
          <p:cNvSpPr txBox="1"/>
          <p:nvPr userDrawn="1"/>
        </p:nvSpPr>
        <p:spPr>
          <a:xfrm>
            <a:off x="7333399" y="6262076"/>
            <a:ext cx="4651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Direction / Service / Composante</a:t>
            </a:r>
            <a:r>
              <a:rPr lang="fr-FR" sz="1000" b="0" i="0" baseline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 / ou autre</a:t>
            </a:r>
            <a:b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</a:br>
            <a: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 &lt;insérer</a:t>
            </a:r>
            <a:r>
              <a:rPr lang="fr-FR" sz="1000" b="0" i="0" baseline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 le nom&gt;</a:t>
            </a:r>
            <a:endParaRPr lang="fr-FR" sz="1000" b="0" i="0" dirty="0">
              <a:solidFill>
                <a:srgbClr val="5862ED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61" y="0"/>
            <a:ext cx="2405139" cy="10195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99DDBA73-F1A9-3643-9388-52761924D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4181" y="2324037"/>
            <a:ext cx="9144000" cy="6756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0" i="0">
                <a:solidFill>
                  <a:srgbClr val="5862ED"/>
                </a:solidFill>
                <a:latin typeface="Marianne Medium" charset="0"/>
                <a:ea typeface="Marianne Medium" charset="0"/>
                <a:cs typeface="Marianne Medium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91B4B618-ED96-9348-82D5-5E3EEAFCD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4181" y="3005076"/>
            <a:ext cx="91440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rgbClr val="FC535C"/>
                </a:solidFill>
                <a:latin typeface="Marianne" charset="0"/>
                <a:ea typeface="Marianne" charset="0"/>
                <a:cs typeface="Mariann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5B4B59E-5B5B-FB48-9EDB-FEF8A5A7F95B}"/>
              </a:ext>
            </a:extLst>
          </p:cNvPr>
          <p:cNvSpPr txBox="1"/>
          <p:nvPr userDrawn="1"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fld id="{0266F510-961F-3D4E-BEDE-3D960C5DD444}" type="slidenum">
              <a:rPr lang="fr-FR" sz="2800" b="1" i="0" smtClean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pPr algn="l"/>
              <a:t>‹N›</a:t>
            </a:fld>
            <a:endParaRPr lang="fr-FR" sz="2800" b="1" i="0" dirty="0">
              <a:solidFill>
                <a:srgbClr val="5862ED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91C1AC2-23D5-BF4A-B312-A425A8542130}"/>
              </a:ext>
            </a:extLst>
          </p:cNvPr>
          <p:cNvSpPr txBox="1"/>
          <p:nvPr userDrawn="1"/>
        </p:nvSpPr>
        <p:spPr>
          <a:xfrm>
            <a:off x="236034" y="239198"/>
            <a:ext cx="2255520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fld id="{35F876E4-7522-AF4F-BD64-351F48D61E59}" type="datetime1">
              <a:rPr lang="fr-FR" sz="900" b="0" i="0" smtClean="0">
                <a:solidFill>
                  <a:srgbClr val="5862ED"/>
                </a:solidFill>
                <a:latin typeface="Marianne Medium" charset="0"/>
                <a:ea typeface="Marianne Medium" charset="0"/>
                <a:cs typeface="Marianne Medium" charset="0"/>
              </a:rPr>
              <a:t>05/03/2025</a:t>
            </a:fld>
            <a:endParaRPr lang="fr-FR" sz="900" b="0" i="0" dirty="0">
              <a:solidFill>
                <a:srgbClr val="5862ED"/>
              </a:solidFill>
              <a:latin typeface="Marianne Medium" charset="0"/>
              <a:ea typeface="Marianne Medium" charset="0"/>
              <a:cs typeface="Marianne Medium" charset="0"/>
            </a:endParaRP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7333399" y="6323631"/>
            <a:ext cx="4651179" cy="40011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Direction / Service / Composante</a:t>
            </a:r>
            <a:r>
              <a:rPr lang="fr-FR" sz="1000" b="0" i="0" baseline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 / ou autre</a:t>
            </a:r>
            <a:b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</a:br>
            <a:r>
              <a:rPr lang="fr-FR" sz="1000" b="0" i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&lt;insérer</a:t>
            </a:r>
            <a:r>
              <a:rPr lang="fr-FR" sz="1000" b="0" i="0" baseline="0" dirty="0">
                <a:solidFill>
                  <a:srgbClr val="5862ED"/>
                </a:solidFill>
                <a:latin typeface="Marianne" charset="0"/>
                <a:ea typeface="Marianne" charset="0"/>
                <a:cs typeface="Marianne" charset="0"/>
              </a:rPr>
              <a:t> le nom&gt;</a:t>
            </a:r>
            <a:endParaRPr lang="fr-FR" sz="1000" b="0" i="0" dirty="0">
              <a:solidFill>
                <a:srgbClr val="5862ED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74" y="346"/>
            <a:ext cx="1639126" cy="6948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41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5" r:id="rId2"/>
    <p:sldLayoutId id="2147483894" r:id="rId3"/>
    <p:sldLayoutId id="2147483890" r:id="rId4"/>
    <p:sldLayoutId id="2147483891" r:id="rId5"/>
    <p:sldLayoutId id="2147483892" r:id="rId6"/>
    <p:sldLayoutId id="2147483893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42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6" r:id="rId2"/>
    <p:sldLayoutId id="2147483880" r:id="rId3"/>
    <p:sldLayoutId id="2147483874" r:id="rId4"/>
    <p:sldLayoutId id="2147483876" r:id="rId5"/>
    <p:sldLayoutId id="214748388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21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22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83.png"/><Relationship Id="rId7" Type="http://schemas.openxmlformats.org/officeDocument/2006/relationships/image" Target="../media/image56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3.png"/><Relationship Id="rId5" Type="http://schemas.openxmlformats.org/officeDocument/2006/relationships/image" Target="../media/image85.png"/><Relationship Id="rId10" Type="http://schemas.openxmlformats.org/officeDocument/2006/relationships/image" Target="../media/image55.png"/><Relationship Id="rId4" Type="http://schemas.openxmlformats.org/officeDocument/2006/relationships/image" Target="../media/image84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fr-FR" sz="3000" dirty="0"/>
            </a:br>
            <a:r>
              <a:rPr lang="fr-FR" sz="3000" dirty="0" err="1"/>
              <a:t>Three-way</a:t>
            </a:r>
            <a:r>
              <a:rPr lang="fr-FR" sz="3000" dirty="0"/>
              <a:t> data </a:t>
            </a:r>
            <a:r>
              <a:rPr lang="fr-FR" sz="3000" dirty="0" err="1"/>
              <a:t>reduction</a:t>
            </a:r>
            <a:r>
              <a:rPr lang="fr-FR" sz="3000" dirty="0"/>
              <a:t> </a:t>
            </a:r>
            <a:r>
              <a:rPr lang="fr-FR" sz="3000" dirty="0" err="1"/>
              <a:t>based</a:t>
            </a:r>
            <a:r>
              <a:rPr lang="fr-FR" sz="3000" dirty="0"/>
              <a:t> on essential information</a:t>
            </a:r>
            <a:br>
              <a:rPr lang="fr-FR" sz="3000" dirty="0"/>
            </a:br>
            <a:br>
              <a:rPr lang="fr-FR" sz="3000" dirty="0"/>
            </a:br>
            <a:r>
              <a:rPr lang="fr-FR" sz="1800" b="1" dirty="0"/>
              <a:t>Raffaele Vitale</a:t>
            </a:r>
            <a:r>
              <a:rPr lang="fr-FR" sz="1800" dirty="0"/>
              <a:t>, Azar </a:t>
            </a:r>
            <a:r>
              <a:rPr lang="fr-FR" sz="1800" dirty="0" err="1"/>
              <a:t>Azizi</a:t>
            </a:r>
            <a:r>
              <a:rPr lang="fr-FR" sz="1800" dirty="0"/>
              <a:t>, </a:t>
            </a:r>
            <a:r>
              <a:rPr lang="fr-FR" sz="1800" dirty="0" err="1"/>
              <a:t>Mahdiyeh</a:t>
            </a:r>
            <a:r>
              <a:rPr lang="fr-FR" sz="1800" dirty="0"/>
              <a:t> </a:t>
            </a:r>
            <a:r>
              <a:rPr lang="fr-FR" sz="1800" dirty="0" err="1"/>
              <a:t>Ghaffari</a:t>
            </a:r>
            <a:r>
              <a:rPr lang="fr-FR" sz="1800" dirty="0"/>
              <a:t>,</a:t>
            </a:r>
            <a:br>
              <a:rPr lang="fr-FR" sz="1800" dirty="0"/>
            </a:br>
            <a:r>
              <a:rPr lang="fr-FR" sz="1800" dirty="0" err="1"/>
              <a:t>Nematollah</a:t>
            </a:r>
            <a:r>
              <a:rPr lang="fr-FR" sz="1800" dirty="0"/>
              <a:t> </a:t>
            </a:r>
            <a:r>
              <a:rPr lang="fr-FR" sz="1800" dirty="0" err="1"/>
              <a:t>Omidikia</a:t>
            </a:r>
            <a:r>
              <a:rPr lang="fr-FR" sz="1800" dirty="0"/>
              <a:t>, Cyril </a:t>
            </a:r>
            <a:r>
              <a:rPr lang="fr-FR" sz="1800" dirty="0" err="1"/>
              <a:t>Ruckebusch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004463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BD40E-F04A-7E76-F395-939D2683C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>
            <a:extLst>
              <a:ext uri="{FF2B5EF4-FFF2-40B4-BE49-F238E27FC236}">
                <a16:creationId xmlns:a16="http://schemas.microsoft.com/office/drawing/2014/main" id="{BC172043-46F6-E6C4-F9DB-A05D92482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422" y="769129"/>
            <a:ext cx="3833143" cy="2880000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E6A293DC-F7D3-C005-8B37-9D8D2A0EE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422" y="769129"/>
            <a:ext cx="3833143" cy="288000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D7460E74-C035-2976-5DD2-C6251D50E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422" y="3640259"/>
            <a:ext cx="3833143" cy="288000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9C213BA1-F9DD-CEE3-7AA0-61B79DC2E2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812" t="4935" r="8812" b="4935"/>
          <a:stretch/>
        </p:blipFill>
        <p:spPr>
          <a:xfrm>
            <a:off x="1452433" y="1784765"/>
            <a:ext cx="3941302" cy="324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B4AF50-68EB-C9A7-5D69-A8A5075FD19A}"/>
              </a:ext>
            </a:extLst>
          </p:cNvPr>
          <p:cNvSpPr txBox="1"/>
          <p:nvPr/>
        </p:nvSpPr>
        <p:spPr>
          <a:xfrm>
            <a:off x="205038" y="85789"/>
            <a:ext cx="7332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Essential spectra (rows) and variables (columns)</a:t>
            </a: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EF9FFA21-803D-E7C7-C17B-DBDA87DFA16C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2800" b="1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6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2777F184-A1C3-C166-2FB5-E3F985FA0B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422" y="3641133"/>
            <a:ext cx="3833143" cy="2880000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715B19F6-CF1B-C1FA-1FB9-FD87F02338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812" t="4935" r="8812" b="4935"/>
          <a:stretch/>
        </p:blipFill>
        <p:spPr>
          <a:xfrm>
            <a:off x="1452433" y="1784765"/>
            <a:ext cx="3941302" cy="3240000"/>
          </a:xfrm>
          <a:prstGeom prst="rect">
            <a:avLst/>
          </a:prstGeom>
        </p:spPr>
      </p:pic>
      <p:cxnSp>
        <p:nvCxnSpPr>
          <p:cNvPr id="46" name="Connettore 2 215">
            <a:extLst>
              <a:ext uri="{FF2B5EF4-FFF2-40B4-BE49-F238E27FC236}">
                <a16:creationId xmlns:a16="http://schemas.microsoft.com/office/drawing/2014/main" id="{EC733F25-E35A-6761-7D7A-CD615519612C}"/>
              </a:ext>
            </a:extLst>
          </p:cNvPr>
          <p:cNvCxnSpPr>
            <a:cxnSpLocks/>
            <a:stCxn id="38" idx="1"/>
            <a:endCxn id="45" idx="3"/>
          </p:cNvCxnSpPr>
          <p:nvPr/>
        </p:nvCxnSpPr>
        <p:spPr>
          <a:xfrm flipH="1">
            <a:off x="5393735" y="2209129"/>
            <a:ext cx="1512687" cy="1195636"/>
          </a:xfrm>
          <a:prstGeom prst="straightConnector1">
            <a:avLst/>
          </a:prstGeom>
          <a:ln w="50800">
            <a:solidFill>
              <a:srgbClr val="000037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215">
            <a:extLst>
              <a:ext uri="{FF2B5EF4-FFF2-40B4-BE49-F238E27FC236}">
                <a16:creationId xmlns:a16="http://schemas.microsoft.com/office/drawing/2014/main" id="{2787504D-5B95-D89B-5321-5F57830C66E2}"/>
              </a:ext>
            </a:extLst>
          </p:cNvPr>
          <p:cNvCxnSpPr>
            <a:cxnSpLocks/>
            <a:endCxn id="45" idx="3"/>
          </p:cNvCxnSpPr>
          <p:nvPr/>
        </p:nvCxnSpPr>
        <p:spPr>
          <a:xfrm flipH="1" flipV="1">
            <a:off x="5393735" y="3404765"/>
            <a:ext cx="1512687" cy="1195200"/>
          </a:xfrm>
          <a:prstGeom prst="straightConnector1">
            <a:avLst/>
          </a:prstGeom>
          <a:ln w="50800">
            <a:solidFill>
              <a:srgbClr val="000037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ttangolo 55">
            <a:extLst>
              <a:ext uri="{FF2B5EF4-FFF2-40B4-BE49-F238E27FC236}">
                <a16:creationId xmlns:a16="http://schemas.microsoft.com/office/drawing/2014/main" id="{D7BF05C2-9343-6A31-74DA-DFD5FF7E7E80}"/>
              </a:ext>
            </a:extLst>
          </p:cNvPr>
          <p:cNvSpPr/>
          <p:nvPr/>
        </p:nvSpPr>
        <p:spPr>
          <a:xfrm rot="19307999">
            <a:off x="5266467" y="2583439"/>
            <a:ext cx="1611339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it-FR" sz="1000" b="1" dirty="0">
                <a:solidFill>
                  <a:srgbClr val="000037"/>
                </a:solidFill>
              </a:rPr>
              <a:t>Normalised scores of D</a:t>
            </a:r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C7B728B4-205A-5A3A-E510-60B305D83272}"/>
              </a:ext>
            </a:extLst>
          </p:cNvPr>
          <p:cNvSpPr/>
          <p:nvPr/>
        </p:nvSpPr>
        <p:spPr>
          <a:xfrm rot="2292001" flipH="1">
            <a:off x="5197019" y="3959337"/>
            <a:ext cx="1689886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it-FR" sz="1000" b="1" dirty="0">
                <a:solidFill>
                  <a:srgbClr val="000037"/>
                </a:solidFill>
              </a:rPr>
              <a:t>Normalised scores of D</a:t>
            </a:r>
            <a:r>
              <a:rPr lang="it-FR" sz="1000" b="1" baseline="30000" dirty="0">
                <a:solidFill>
                  <a:srgbClr val="000037"/>
                </a:solidFill>
              </a:rPr>
              <a:t>T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707567-4EE1-4560-B661-BED069B31C85}"/>
              </a:ext>
            </a:extLst>
          </p:cNvPr>
          <p:cNvSpPr txBox="1"/>
          <p:nvPr/>
        </p:nvSpPr>
        <p:spPr>
          <a:xfrm>
            <a:off x="205038" y="5892744"/>
            <a:ext cx="4647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FR" sz="1400" dirty="0">
                <a:solidFill>
                  <a:srgbClr val="000037"/>
                </a:solidFill>
              </a:rPr>
              <a:t>Ghaffari, M. </a:t>
            </a:r>
            <a:r>
              <a:rPr lang="it-FR" sz="1400" i="1" dirty="0">
                <a:solidFill>
                  <a:srgbClr val="000037"/>
                </a:solidFill>
              </a:rPr>
              <a:t>et al</a:t>
            </a:r>
            <a:r>
              <a:rPr lang="it-FR" sz="1400" dirty="0">
                <a:solidFill>
                  <a:srgbClr val="000037"/>
                </a:solidFill>
              </a:rPr>
              <a:t>., </a:t>
            </a:r>
            <a:r>
              <a:rPr lang="it-FR" sz="1400" i="1" dirty="0">
                <a:solidFill>
                  <a:srgbClr val="000037"/>
                </a:solidFill>
              </a:rPr>
              <a:t>Anal</a:t>
            </a:r>
            <a:r>
              <a:rPr lang="it-FR" sz="1400" dirty="0">
                <a:solidFill>
                  <a:srgbClr val="000037"/>
                </a:solidFill>
              </a:rPr>
              <a:t>. </a:t>
            </a:r>
            <a:r>
              <a:rPr lang="it-FR" sz="1400" i="1" dirty="0">
                <a:solidFill>
                  <a:srgbClr val="000037"/>
                </a:solidFill>
              </a:rPr>
              <a:t>Chim</a:t>
            </a:r>
            <a:r>
              <a:rPr lang="it-FR" sz="1400" dirty="0">
                <a:solidFill>
                  <a:srgbClr val="000037"/>
                </a:solidFill>
              </a:rPr>
              <a:t>. </a:t>
            </a:r>
            <a:r>
              <a:rPr lang="it-FR" sz="1400" i="1" dirty="0">
                <a:solidFill>
                  <a:srgbClr val="000037"/>
                </a:solidFill>
              </a:rPr>
              <a:t>Acta.</a:t>
            </a:r>
            <a:r>
              <a:rPr lang="it-FR" sz="1400" dirty="0">
                <a:solidFill>
                  <a:srgbClr val="000037"/>
                </a:solidFill>
              </a:rPr>
              <a:t>, 2021 (</a:t>
            </a:r>
            <a:r>
              <a:rPr lang="it-FR" sz="1400" b="1" dirty="0">
                <a:solidFill>
                  <a:srgbClr val="000037"/>
                </a:solidFill>
              </a:rPr>
              <a:t>1141</a:t>
            </a:r>
            <a:r>
              <a:rPr lang="it-FR" sz="1400" dirty="0">
                <a:solidFill>
                  <a:srgbClr val="000037"/>
                </a:solidFill>
              </a:rPr>
              <a:t>), 36-46</a:t>
            </a:r>
          </a:p>
        </p:txBody>
      </p:sp>
    </p:spTree>
    <p:extLst>
      <p:ext uri="{BB962C8B-B14F-4D97-AF65-F5344CB8AC3E}">
        <p14:creationId xmlns:p14="http://schemas.microsoft.com/office/powerpoint/2010/main" val="67660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allAtOnce"/>
      <p:bldP spid="57" grpId="0" build="allAtOnce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A9C2A-776D-5405-2CF4-508DE1EB5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1B5543-B2EA-036B-B74F-965C473F9229}"/>
              </a:ext>
            </a:extLst>
          </p:cNvPr>
          <p:cNvSpPr txBox="1"/>
          <p:nvPr/>
        </p:nvSpPr>
        <p:spPr>
          <a:xfrm>
            <a:off x="205038" y="85789"/>
            <a:ext cx="7417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Example #1b: mid-infrared hyperspectral imaging</a:t>
            </a: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5EED4DC7-6A6F-B4E8-94A5-DE13478D2B23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2800" b="1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7</a:t>
            </a:r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4215F9C-8068-F962-9E56-0C792D7CD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62" y="1018742"/>
            <a:ext cx="5749714" cy="432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BD6AD4D-4683-A769-2038-7E7B129FD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624" y="1018742"/>
            <a:ext cx="5749714" cy="4320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9B3DD4-4418-1842-D0E7-FFE8516BDD6B}"/>
              </a:ext>
            </a:extLst>
          </p:cNvPr>
          <p:cNvSpPr txBox="1"/>
          <p:nvPr/>
        </p:nvSpPr>
        <p:spPr>
          <a:xfrm>
            <a:off x="2002457" y="5469926"/>
            <a:ext cx="8187086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FR" b="1" cap="small" dirty="0">
                <a:solidFill>
                  <a:srgbClr val="000037"/>
                </a:solidFill>
              </a:rPr>
              <a:t>49 Essential Spectra and 100 Essential Spectral Variables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5306FBD-DADD-FB2B-8959-7F2765243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62" y="1018742"/>
            <a:ext cx="5749714" cy="4320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E34A520-EC99-CF14-4A30-74F41F7F1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623" y="1018742"/>
            <a:ext cx="5749715" cy="43200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8A13CF1-6588-C48F-FBE6-BBC95F7EC5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85" y="1989000"/>
            <a:ext cx="3833143" cy="28800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36B9CD6-F82B-5808-95F8-B0DAA0FB48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9428" y="1989000"/>
            <a:ext cx="3833143" cy="2880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3B35AA6-181E-A838-036F-5AEDCFC4A8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2572" y="1989000"/>
            <a:ext cx="3833143" cy="28800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D833681D-17B5-1341-26E3-BD082E6EDA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2569" y="909000"/>
            <a:ext cx="3354000" cy="252000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BBD9A19D-513B-02B2-E9FA-7F785B42E9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8999" y="909000"/>
            <a:ext cx="3354000" cy="252000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FC10FC47-816C-0166-5F09-829A168915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429" y="909000"/>
            <a:ext cx="3354000" cy="2520000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1D9F4C94-0335-2ED4-B07C-06695A4411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2569" y="3788212"/>
            <a:ext cx="3354000" cy="2520000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A93AB743-680F-689F-6DE3-0D62591AE5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5429" y="3788212"/>
            <a:ext cx="3354000" cy="2520000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24F0ADEF-339B-0BD0-564D-5DC1712754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18999" y="3788212"/>
            <a:ext cx="3354000" cy="2520000"/>
          </a:xfrm>
          <a:prstGeom prst="rect">
            <a:avLst/>
          </a:prstGeom>
        </p:spPr>
      </p:pic>
      <p:sp>
        <p:nvSpPr>
          <p:cNvPr id="37" name="Rettangolo con angoli arrotondati 36">
            <a:extLst>
              <a:ext uri="{FF2B5EF4-FFF2-40B4-BE49-F238E27FC236}">
                <a16:creationId xmlns:a16="http://schemas.microsoft.com/office/drawing/2014/main" id="{BF425DA9-2ADC-4349-4554-C430A5598625}"/>
              </a:ext>
            </a:extLst>
          </p:cNvPr>
          <p:cNvSpPr/>
          <p:nvPr/>
        </p:nvSpPr>
        <p:spPr>
          <a:xfrm>
            <a:off x="691244" y="739673"/>
            <a:ext cx="10809513" cy="2661557"/>
          </a:xfrm>
          <a:prstGeom prst="roundRect">
            <a:avLst/>
          </a:prstGeom>
          <a:noFill/>
          <a:ln w="50800">
            <a:solidFill>
              <a:srgbClr val="0000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/>
          </a:p>
        </p:txBody>
      </p:sp>
      <p:sp>
        <p:nvSpPr>
          <p:cNvPr id="38" name="Rettangolo con angoli arrotondati 37">
            <a:extLst>
              <a:ext uri="{FF2B5EF4-FFF2-40B4-BE49-F238E27FC236}">
                <a16:creationId xmlns:a16="http://schemas.microsoft.com/office/drawing/2014/main" id="{376D3F25-9F49-90E5-26C6-7EDC4617118F}"/>
              </a:ext>
            </a:extLst>
          </p:cNvPr>
          <p:cNvSpPr/>
          <p:nvPr/>
        </p:nvSpPr>
        <p:spPr>
          <a:xfrm>
            <a:off x="691244" y="3621218"/>
            <a:ext cx="10809513" cy="2660400"/>
          </a:xfrm>
          <a:prstGeom prst="roundRect">
            <a:avLst/>
          </a:prstGeom>
          <a:noFill/>
          <a:ln w="50800">
            <a:solidFill>
              <a:srgbClr val="0000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3296EFA0-7A32-FAA1-4E2B-385C12B82753}"/>
              </a:ext>
            </a:extLst>
          </p:cNvPr>
          <p:cNvSpPr txBox="1"/>
          <p:nvPr/>
        </p:nvSpPr>
        <p:spPr>
          <a:xfrm>
            <a:off x="1090386" y="585783"/>
            <a:ext cx="37283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FR" sz="1400" b="1" cap="small" dirty="0">
                <a:solidFill>
                  <a:srgbClr val="000037"/>
                </a:solidFill>
              </a:rPr>
              <a:t>Full Dataset – </a:t>
            </a:r>
            <a:r>
              <a:rPr lang="it-FR" sz="1400" b="1" cap="small" dirty="0">
                <a:solidFill>
                  <a:srgbClr val="FD001F"/>
                </a:solidFill>
              </a:rPr>
              <a:t>Total Elapsed Time: 5.52 s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D6677DF1-30B5-A681-9BDB-F9EAC7551FE5}"/>
              </a:ext>
            </a:extLst>
          </p:cNvPr>
          <p:cNvSpPr txBox="1"/>
          <p:nvPr/>
        </p:nvSpPr>
        <p:spPr>
          <a:xfrm>
            <a:off x="1090386" y="3468403"/>
            <a:ext cx="797410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FR" sz="1400" b="1" cap="small" dirty="0">
                <a:solidFill>
                  <a:srgbClr val="000037"/>
                </a:solidFill>
              </a:rPr>
              <a:t>Reduced Dataset And Non-Negative Least Squares Projection – </a:t>
            </a:r>
            <a:r>
              <a:rPr lang="it-FR" sz="1400" b="1" u="sng" cap="small" dirty="0">
                <a:solidFill>
                  <a:srgbClr val="00B050"/>
                </a:solidFill>
              </a:rPr>
              <a:t>Total Elapsed Time: 0.57 s</a:t>
            </a:r>
          </a:p>
        </p:txBody>
      </p:sp>
    </p:spTree>
    <p:extLst>
      <p:ext uri="{BB962C8B-B14F-4D97-AF65-F5344CB8AC3E}">
        <p14:creationId xmlns:p14="http://schemas.microsoft.com/office/powerpoint/2010/main" val="170713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ECD96-BA47-3770-482F-952504A17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magine 57">
            <a:extLst>
              <a:ext uri="{FF2B5EF4-FFF2-40B4-BE49-F238E27FC236}">
                <a16:creationId xmlns:a16="http://schemas.microsoft.com/office/drawing/2014/main" id="{2A5C38F8-E5D7-897A-F960-212F4765B9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7611" y="1138126"/>
            <a:ext cx="3354000" cy="2520000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1F776DC5-53BC-1261-FAA5-7FB371FE81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80160" y="-336829"/>
            <a:ext cx="3354000" cy="2520000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F3DB009D-1EC7-E34D-AB7C-9C12D383EB0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9968" y="2824936"/>
            <a:ext cx="3354000" cy="2520000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AAD9FB61-6871-85E3-0ABB-1119BE537C8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4584" y="1354508"/>
            <a:ext cx="3354000" cy="252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827BC5-42FC-139B-5AC7-C4AACC834D72}"/>
              </a:ext>
            </a:extLst>
          </p:cNvPr>
          <p:cNvSpPr txBox="1"/>
          <p:nvPr/>
        </p:nvSpPr>
        <p:spPr>
          <a:xfrm>
            <a:off x="205038" y="85789"/>
            <a:ext cx="5311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Essential rows, columns and tubes</a:t>
            </a: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5F7D9BD1-A044-AD41-3761-758A2CCA4C62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2800" b="1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8</a:t>
            </a:r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4786581-B4E1-A66C-440F-2DDA8257E1F5}"/>
              </a:ext>
            </a:extLst>
          </p:cNvPr>
          <p:cNvSpPr txBox="1"/>
          <p:nvPr/>
        </p:nvSpPr>
        <p:spPr>
          <a:xfrm>
            <a:off x="346286" y="4883124"/>
            <a:ext cx="1149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FR" b="1" cap="small" dirty="0">
                <a:solidFill>
                  <a:srgbClr val="000037"/>
                </a:solidFill>
              </a:rPr>
              <a:t>Higher Order Singular Value Decomposition (HOSVD)</a:t>
            </a:r>
          </a:p>
          <a:p>
            <a:pPr algn="ctr"/>
            <a:r>
              <a:rPr lang="it-FR" b="1" u="sng" cap="small" dirty="0">
                <a:solidFill>
                  <a:srgbClr val="000037"/>
                </a:solidFill>
              </a:rPr>
              <a:t>D</a:t>
            </a:r>
            <a:r>
              <a:rPr lang="it-FR" b="1" cap="small" dirty="0">
                <a:solidFill>
                  <a:srgbClr val="000037"/>
                </a:solidFill>
              </a:rPr>
              <a:t> = </a:t>
            </a:r>
            <a:r>
              <a:rPr lang="it-FR" b="1" u="sng" cap="small" dirty="0">
                <a:solidFill>
                  <a:srgbClr val="FD001F"/>
                </a:solidFill>
              </a:rPr>
              <a:t>S</a:t>
            </a:r>
            <a:r>
              <a:rPr lang="it-FR" b="1" cap="small" dirty="0">
                <a:solidFill>
                  <a:srgbClr val="000037"/>
                </a:solidFill>
              </a:rPr>
              <a:t> ×</a:t>
            </a:r>
            <a:r>
              <a:rPr lang="it-FR" b="1" cap="small" baseline="-25000" dirty="0">
                <a:solidFill>
                  <a:srgbClr val="000037"/>
                </a:solidFill>
              </a:rPr>
              <a:t>1</a:t>
            </a:r>
            <a:r>
              <a:rPr lang="it-FR" b="1" cap="small" dirty="0">
                <a:solidFill>
                  <a:srgbClr val="000037"/>
                </a:solidFill>
              </a:rPr>
              <a:t> </a:t>
            </a:r>
            <a:r>
              <a:rPr lang="it-FR" b="1" cap="small" dirty="0">
                <a:solidFill>
                  <a:srgbClr val="6D71C5"/>
                </a:solidFill>
              </a:rPr>
              <a:t>U</a:t>
            </a:r>
            <a:r>
              <a:rPr lang="it-FR" b="1" cap="small" dirty="0">
                <a:solidFill>
                  <a:srgbClr val="000037"/>
                </a:solidFill>
              </a:rPr>
              <a:t> ×</a:t>
            </a:r>
            <a:r>
              <a:rPr lang="it-FR" b="1" cap="small" baseline="-25000" dirty="0">
                <a:solidFill>
                  <a:srgbClr val="000037"/>
                </a:solidFill>
              </a:rPr>
              <a:t>2</a:t>
            </a:r>
            <a:r>
              <a:rPr lang="it-FR" b="1" cap="small" dirty="0">
                <a:solidFill>
                  <a:srgbClr val="000037"/>
                </a:solidFill>
              </a:rPr>
              <a:t> </a:t>
            </a:r>
            <a:r>
              <a:rPr lang="it-FR" b="1" cap="small" dirty="0">
                <a:solidFill>
                  <a:srgbClr val="0DFE3B"/>
                </a:solidFill>
              </a:rPr>
              <a:t>V</a:t>
            </a:r>
            <a:r>
              <a:rPr lang="it-FR" b="1" cap="small" dirty="0">
                <a:solidFill>
                  <a:srgbClr val="000037"/>
                </a:solidFill>
              </a:rPr>
              <a:t> ×</a:t>
            </a:r>
            <a:r>
              <a:rPr lang="it-FR" b="1" cap="small" baseline="-25000" dirty="0">
                <a:solidFill>
                  <a:srgbClr val="000037"/>
                </a:solidFill>
              </a:rPr>
              <a:t>3</a:t>
            </a:r>
            <a:r>
              <a:rPr lang="it-FR" b="1" cap="small" dirty="0">
                <a:solidFill>
                  <a:srgbClr val="000037"/>
                </a:solidFill>
              </a:rPr>
              <a:t> </a:t>
            </a:r>
            <a:r>
              <a:rPr lang="it-FR" b="1" cap="small" dirty="0">
                <a:solidFill>
                  <a:srgbClr val="22FFFE"/>
                </a:solidFill>
              </a:rPr>
              <a:t>W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8FD29962-070F-AA1E-4715-03D5E4F04CE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3612" y="1250411"/>
            <a:ext cx="3354000" cy="2520000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19B6E20-E377-4ED4-28C6-ACF0C2D2D47C}"/>
              </a:ext>
            </a:extLst>
          </p:cNvPr>
          <p:cNvSpPr txBox="1"/>
          <p:nvPr/>
        </p:nvSpPr>
        <p:spPr>
          <a:xfrm>
            <a:off x="5225510" y="2266383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ctr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=</a:t>
            </a:r>
          </a:p>
        </p:txBody>
      </p:sp>
      <p:pic>
        <p:nvPicPr>
          <p:cNvPr id="72" name="Immagine 71">
            <a:extLst>
              <a:ext uri="{FF2B5EF4-FFF2-40B4-BE49-F238E27FC236}">
                <a16:creationId xmlns:a16="http://schemas.microsoft.com/office/drawing/2014/main" id="{6569B90A-2A1F-C078-4EC0-C9D5A3F219C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7610" y="1138126"/>
            <a:ext cx="3354000" cy="2520000"/>
          </a:xfrm>
          <a:prstGeom prst="rect">
            <a:avLst/>
          </a:prstGeom>
        </p:spPr>
      </p:pic>
      <p:pic>
        <p:nvPicPr>
          <p:cNvPr id="76" name="Immagine 75">
            <a:extLst>
              <a:ext uri="{FF2B5EF4-FFF2-40B4-BE49-F238E27FC236}">
                <a16:creationId xmlns:a16="http://schemas.microsoft.com/office/drawing/2014/main" id="{BE68A724-796A-FE5E-D131-6244587D98E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158" y="-338256"/>
            <a:ext cx="3354000" cy="2520000"/>
          </a:xfrm>
          <a:prstGeom prst="rect">
            <a:avLst/>
          </a:prstGeom>
        </p:spPr>
      </p:pic>
      <p:pic>
        <p:nvPicPr>
          <p:cNvPr id="78" name="Immagine 77">
            <a:extLst>
              <a:ext uri="{FF2B5EF4-FFF2-40B4-BE49-F238E27FC236}">
                <a16:creationId xmlns:a16="http://schemas.microsoft.com/office/drawing/2014/main" id="{E8EF9873-372D-D73E-4B0B-A5931A24E8C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9968" y="2010289"/>
            <a:ext cx="3354000" cy="2520000"/>
          </a:xfrm>
          <a:prstGeom prst="rect">
            <a:avLst/>
          </a:prstGeom>
        </p:spPr>
      </p:pic>
      <p:pic>
        <p:nvPicPr>
          <p:cNvPr id="80" name="Immagine 79">
            <a:extLst>
              <a:ext uri="{FF2B5EF4-FFF2-40B4-BE49-F238E27FC236}">
                <a16:creationId xmlns:a16="http://schemas.microsoft.com/office/drawing/2014/main" id="{20581E2A-0263-C3E4-7D1B-59E2CCF325A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7610" y="1138126"/>
            <a:ext cx="3354000" cy="2520000"/>
          </a:xfrm>
          <a:prstGeom prst="rect">
            <a:avLst/>
          </a:prstGeom>
        </p:spPr>
      </p:pic>
      <p:pic>
        <p:nvPicPr>
          <p:cNvPr id="82" name="Immagine 81">
            <a:extLst>
              <a:ext uri="{FF2B5EF4-FFF2-40B4-BE49-F238E27FC236}">
                <a16:creationId xmlns:a16="http://schemas.microsoft.com/office/drawing/2014/main" id="{0E6927CE-D26A-790C-3886-78A271CDFB0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9968" y="2008862"/>
            <a:ext cx="3354000" cy="2520000"/>
          </a:xfrm>
          <a:prstGeom prst="rect">
            <a:avLst/>
          </a:prstGeom>
        </p:spPr>
      </p:pic>
      <p:pic>
        <p:nvPicPr>
          <p:cNvPr id="88" name="Immagine 87">
            <a:extLst>
              <a:ext uri="{FF2B5EF4-FFF2-40B4-BE49-F238E27FC236}">
                <a16:creationId xmlns:a16="http://schemas.microsoft.com/office/drawing/2014/main" id="{E7770E02-9DBE-9009-67F0-2B8B722FC85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156" y="-338256"/>
            <a:ext cx="3354000" cy="2520000"/>
          </a:xfrm>
          <a:prstGeom prst="rect">
            <a:avLst/>
          </a:prstGeom>
        </p:spPr>
      </p:pic>
      <p:pic>
        <p:nvPicPr>
          <p:cNvPr id="90" name="Immagine 89">
            <a:extLst>
              <a:ext uri="{FF2B5EF4-FFF2-40B4-BE49-F238E27FC236}">
                <a16:creationId xmlns:a16="http://schemas.microsoft.com/office/drawing/2014/main" id="{5780CE56-02BF-4575-F7A5-3C50C90C06D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3608" y="1250411"/>
            <a:ext cx="3354000" cy="2520000"/>
          </a:xfrm>
          <a:prstGeom prst="rect">
            <a:avLst/>
          </a:prstGeom>
        </p:spPr>
      </p:pic>
      <p:cxnSp>
        <p:nvCxnSpPr>
          <p:cNvPr id="95" name="Connettore 2 215">
            <a:extLst>
              <a:ext uri="{FF2B5EF4-FFF2-40B4-BE49-F238E27FC236}">
                <a16:creationId xmlns:a16="http://schemas.microsoft.com/office/drawing/2014/main" id="{39C65988-08F5-2914-AD9B-A34FD24E472C}"/>
              </a:ext>
            </a:extLst>
          </p:cNvPr>
          <p:cNvCxnSpPr>
            <a:cxnSpLocks/>
          </p:cNvCxnSpPr>
          <p:nvPr/>
        </p:nvCxnSpPr>
        <p:spPr>
          <a:xfrm flipH="1">
            <a:off x="5810335" y="2510411"/>
            <a:ext cx="1376911" cy="0"/>
          </a:xfrm>
          <a:prstGeom prst="straightConnector1">
            <a:avLst/>
          </a:prstGeom>
          <a:ln w="50800">
            <a:solidFill>
              <a:srgbClr val="000037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Immagine 95">
            <a:extLst>
              <a:ext uri="{FF2B5EF4-FFF2-40B4-BE49-F238E27FC236}">
                <a16:creationId xmlns:a16="http://schemas.microsoft.com/office/drawing/2014/main" id="{814E56D7-49A1-B2EA-139F-B2015AF9BE46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743" t="40316" r="50214" b="14549"/>
          <a:stretch/>
        </p:blipFill>
        <p:spPr>
          <a:xfrm>
            <a:off x="8285672" y="1932832"/>
            <a:ext cx="974117" cy="1137371"/>
          </a:xfrm>
          <a:prstGeom prst="rect">
            <a:avLst/>
          </a:prstGeom>
        </p:spPr>
      </p:pic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B6779556-BF2A-3777-1C55-A9F6D1FB5628}"/>
              </a:ext>
            </a:extLst>
          </p:cNvPr>
          <p:cNvSpPr txBox="1"/>
          <p:nvPr/>
        </p:nvSpPr>
        <p:spPr>
          <a:xfrm>
            <a:off x="346286" y="4514054"/>
            <a:ext cx="1149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cap="small" dirty="0">
                <a:solidFill>
                  <a:srgbClr val="000037"/>
                </a:solidFill>
              </a:rPr>
              <a:t>E</a:t>
            </a:r>
            <a:r>
              <a:rPr lang="it-FR" b="1" cap="small" dirty="0">
                <a:solidFill>
                  <a:srgbClr val="000037"/>
                </a:solidFill>
              </a:rPr>
              <a:t>ssential Information-Based Three-Way Data Reduction</a:t>
            </a:r>
            <a:endParaRPr lang="it-FR" b="1" cap="small" dirty="0">
              <a:solidFill>
                <a:srgbClr val="22FFFE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DB186E9-0144-C1F6-5247-35A8A73C3998}"/>
              </a:ext>
            </a:extLst>
          </p:cNvPr>
          <p:cNvSpPr txBox="1"/>
          <p:nvPr/>
        </p:nvSpPr>
        <p:spPr>
          <a:xfrm>
            <a:off x="205038" y="5467900"/>
            <a:ext cx="56792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FR" sz="1400" dirty="0">
                <a:solidFill>
                  <a:srgbClr val="000037"/>
                </a:solidFill>
              </a:rPr>
              <a:t>Tucker, L.R., </a:t>
            </a:r>
            <a:r>
              <a:rPr lang="it-FR" sz="1400" i="1" dirty="0">
                <a:solidFill>
                  <a:srgbClr val="000037"/>
                </a:solidFill>
              </a:rPr>
              <a:t>Psychometrika</a:t>
            </a:r>
            <a:r>
              <a:rPr lang="it-FR" sz="1400" dirty="0">
                <a:solidFill>
                  <a:srgbClr val="000037"/>
                </a:solidFill>
              </a:rPr>
              <a:t>, 1966 (</a:t>
            </a:r>
            <a:r>
              <a:rPr lang="it-FR" sz="1400" b="1" dirty="0">
                <a:solidFill>
                  <a:srgbClr val="000037"/>
                </a:solidFill>
              </a:rPr>
              <a:t>31</a:t>
            </a:r>
            <a:r>
              <a:rPr lang="it-FR" sz="1400" dirty="0">
                <a:solidFill>
                  <a:srgbClr val="000037"/>
                </a:solidFill>
              </a:rPr>
              <a:t>), 279-311</a:t>
            </a:r>
          </a:p>
          <a:p>
            <a:r>
              <a:rPr lang="en-US" sz="1400" dirty="0">
                <a:solidFill>
                  <a:srgbClr val="000037"/>
                </a:solidFill>
              </a:rPr>
              <a:t>De </a:t>
            </a:r>
            <a:r>
              <a:rPr lang="en-US" sz="1400" dirty="0" err="1">
                <a:solidFill>
                  <a:srgbClr val="000037"/>
                </a:solidFill>
              </a:rPr>
              <a:t>Lathauwer</a:t>
            </a:r>
            <a:r>
              <a:rPr lang="it-FR" sz="1400" dirty="0">
                <a:solidFill>
                  <a:srgbClr val="000037"/>
                </a:solidFill>
              </a:rPr>
              <a:t>, L. </a:t>
            </a:r>
            <a:r>
              <a:rPr lang="it-FR" sz="1400" i="1" dirty="0">
                <a:solidFill>
                  <a:srgbClr val="000037"/>
                </a:solidFill>
              </a:rPr>
              <a:t>et al</a:t>
            </a:r>
            <a:r>
              <a:rPr lang="it-FR" sz="1400" dirty="0">
                <a:solidFill>
                  <a:srgbClr val="000037"/>
                </a:solidFill>
              </a:rPr>
              <a:t>., </a:t>
            </a:r>
            <a:r>
              <a:rPr lang="it-FR" sz="1400" i="1" dirty="0">
                <a:solidFill>
                  <a:srgbClr val="000037"/>
                </a:solidFill>
              </a:rPr>
              <a:t>SIAM J</a:t>
            </a:r>
            <a:r>
              <a:rPr lang="it-FR" sz="1400" dirty="0">
                <a:solidFill>
                  <a:srgbClr val="000037"/>
                </a:solidFill>
              </a:rPr>
              <a:t>. </a:t>
            </a:r>
            <a:r>
              <a:rPr lang="it-FR" sz="1400" i="1" dirty="0">
                <a:solidFill>
                  <a:srgbClr val="000037"/>
                </a:solidFill>
              </a:rPr>
              <a:t>Matrix Anal</a:t>
            </a:r>
            <a:r>
              <a:rPr lang="it-FR" sz="1400" dirty="0">
                <a:solidFill>
                  <a:srgbClr val="000037"/>
                </a:solidFill>
              </a:rPr>
              <a:t>. </a:t>
            </a:r>
            <a:r>
              <a:rPr lang="it-FR" sz="1400" i="1" dirty="0">
                <a:solidFill>
                  <a:srgbClr val="000037"/>
                </a:solidFill>
              </a:rPr>
              <a:t>A</a:t>
            </a:r>
            <a:r>
              <a:rPr lang="it-FR" sz="1400" dirty="0">
                <a:solidFill>
                  <a:srgbClr val="000037"/>
                </a:solidFill>
              </a:rPr>
              <a:t>, 2000 (</a:t>
            </a:r>
            <a:r>
              <a:rPr lang="it-FR" sz="1400" b="1" dirty="0">
                <a:solidFill>
                  <a:srgbClr val="000037"/>
                </a:solidFill>
              </a:rPr>
              <a:t>21</a:t>
            </a:r>
            <a:r>
              <a:rPr lang="it-FR" sz="1400" dirty="0">
                <a:solidFill>
                  <a:srgbClr val="000037"/>
                </a:solidFill>
              </a:rPr>
              <a:t>), 1253-1278</a:t>
            </a:r>
          </a:p>
          <a:p>
            <a:r>
              <a:rPr lang="it-FR" sz="1400" dirty="0">
                <a:solidFill>
                  <a:srgbClr val="000037"/>
                </a:solidFill>
              </a:rPr>
              <a:t>Vitale, R. </a:t>
            </a:r>
            <a:r>
              <a:rPr lang="it-FR" sz="1400" i="1" dirty="0">
                <a:solidFill>
                  <a:srgbClr val="000037"/>
                </a:solidFill>
              </a:rPr>
              <a:t>et al</a:t>
            </a:r>
            <a:r>
              <a:rPr lang="it-FR" sz="1400" dirty="0">
                <a:solidFill>
                  <a:srgbClr val="000037"/>
                </a:solidFill>
              </a:rPr>
              <a:t>., </a:t>
            </a:r>
            <a:r>
              <a:rPr lang="it-FR" sz="1400" i="1" dirty="0">
                <a:solidFill>
                  <a:srgbClr val="000037"/>
                </a:solidFill>
              </a:rPr>
              <a:t>J</a:t>
            </a:r>
            <a:r>
              <a:rPr lang="it-FR" sz="1400" dirty="0">
                <a:solidFill>
                  <a:srgbClr val="000037"/>
                </a:solidFill>
              </a:rPr>
              <a:t>. </a:t>
            </a:r>
            <a:r>
              <a:rPr lang="it-FR" sz="1400" i="1" dirty="0">
                <a:solidFill>
                  <a:srgbClr val="000037"/>
                </a:solidFill>
              </a:rPr>
              <a:t>Chemometr</a:t>
            </a:r>
            <a:r>
              <a:rPr lang="it-FR" sz="1400" dirty="0">
                <a:solidFill>
                  <a:srgbClr val="000037"/>
                </a:solidFill>
              </a:rPr>
              <a:t>., 2024 (</a:t>
            </a:r>
            <a:r>
              <a:rPr lang="it-FR" sz="1400" b="1" dirty="0">
                <a:solidFill>
                  <a:srgbClr val="000037"/>
                </a:solidFill>
              </a:rPr>
              <a:t>38</a:t>
            </a:r>
            <a:r>
              <a:rPr lang="it-FR" sz="1400" dirty="0">
                <a:solidFill>
                  <a:srgbClr val="000037"/>
                </a:solidFill>
              </a:rPr>
              <a:t>), e3617</a:t>
            </a:r>
          </a:p>
        </p:txBody>
      </p:sp>
    </p:spTree>
    <p:extLst>
      <p:ext uri="{BB962C8B-B14F-4D97-AF65-F5344CB8AC3E}">
        <p14:creationId xmlns:p14="http://schemas.microsoft.com/office/powerpoint/2010/main" val="202031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3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6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9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2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0" grpId="0"/>
      <p:bldP spid="30" grpId="1"/>
      <p:bldP spid="97" grpId="2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15DBA-9A39-8D10-51DF-2A9B4E491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A3DE2CF-CF1B-27E9-DFCD-18E5384F0D5A}"/>
              </a:ext>
            </a:extLst>
          </p:cNvPr>
          <p:cNvSpPr txBox="1"/>
          <p:nvPr/>
        </p:nvSpPr>
        <p:spPr>
          <a:xfrm>
            <a:off x="173142" y="5469926"/>
            <a:ext cx="1184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FR" b="1" dirty="0">
                <a:solidFill>
                  <a:srgbClr val="000037"/>
                </a:solidFill>
              </a:rPr>
              <a:t>Time-resolved fluorescence spectra of nine mixtures of Alexa 647, Alexa 655 and Atto 665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D078D74-4011-2532-287E-D443552D1810}"/>
              </a:ext>
            </a:extLst>
          </p:cNvPr>
          <p:cNvSpPr txBox="1"/>
          <p:nvPr/>
        </p:nvSpPr>
        <p:spPr>
          <a:xfrm>
            <a:off x="-235059" y="5469926"/>
            <a:ext cx="12662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FR" b="1" cap="small" dirty="0">
                <a:solidFill>
                  <a:srgbClr val="000037"/>
                </a:solidFill>
              </a:rPr>
              <a:t>6 (out of 9) Essential Samples, 24 (out of 2500) Essential Time Points, 5 (out of 8) Essential Emission Wavelengths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9BEDC1A-6EC3-F54E-BE0E-1D1AF4D92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62" y="1018742"/>
            <a:ext cx="5749714" cy="432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33A5C79-B031-9A7D-4314-965775E57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624" y="1020094"/>
            <a:ext cx="5749714" cy="432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A8D854-000E-CB2E-A97B-705C223F5AAA}"/>
              </a:ext>
            </a:extLst>
          </p:cNvPr>
          <p:cNvSpPr txBox="1"/>
          <p:nvPr/>
        </p:nvSpPr>
        <p:spPr>
          <a:xfrm>
            <a:off x="205038" y="85789"/>
            <a:ext cx="8140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Example #2: time-resolved fluorescence spectroscopy</a:t>
            </a: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15F208B6-BDCA-6B81-E17C-A586FF2BD07E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2800" b="1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9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72CF51C-5AD7-F503-7842-DEEC6BA4C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62" y="1024928"/>
            <a:ext cx="5749714" cy="43200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43E0929-2AE9-448C-A53B-077392447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624" y="1024928"/>
            <a:ext cx="574971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2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A82B5-32C0-3B56-2A6D-13012BAD3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magine 54">
            <a:extLst>
              <a:ext uri="{FF2B5EF4-FFF2-40B4-BE49-F238E27FC236}">
                <a16:creationId xmlns:a16="http://schemas.microsoft.com/office/drawing/2014/main" id="{8C5D7EC4-5770-2D00-FAE2-CEC809199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569" y="3714070"/>
            <a:ext cx="3354000" cy="2520000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08B96C52-D468-E3E8-4EB5-BA8D826B2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999" y="3714070"/>
            <a:ext cx="3354000" cy="2520000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8A67E5AB-2CC7-F9B3-8B83-5CD940E34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29" y="3714070"/>
            <a:ext cx="3354000" cy="2520000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FF1AF3AD-BBF5-7FA6-D299-5F1F510DC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2569" y="834858"/>
            <a:ext cx="3354000" cy="252000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6443EA72-07E1-D160-E0BB-00BD018D3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8999" y="838647"/>
            <a:ext cx="3354000" cy="2520000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171D3644-EBAB-2721-5034-B4F8D938E1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429" y="834858"/>
            <a:ext cx="3354000" cy="252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C379B1F-C29A-7AC3-C6A4-3759F6254D1E}"/>
              </a:ext>
            </a:extLst>
          </p:cNvPr>
          <p:cNvSpPr txBox="1"/>
          <p:nvPr/>
        </p:nvSpPr>
        <p:spPr>
          <a:xfrm>
            <a:off x="205038" y="85789"/>
            <a:ext cx="8140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Example #2: time-resolved fluorescence spectroscopy</a:t>
            </a: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89A76777-586C-A6D9-3C2E-951897DB12B1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2800" b="1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9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00274659-8A76-3926-CCC7-76336A668E6C}"/>
              </a:ext>
            </a:extLst>
          </p:cNvPr>
          <p:cNvSpPr/>
          <p:nvPr/>
        </p:nvSpPr>
        <p:spPr>
          <a:xfrm>
            <a:off x="691244" y="739673"/>
            <a:ext cx="10809513" cy="2661557"/>
          </a:xfrm>
          <a:prstGeom prst="roundRect">
            <a:avLst/>
          </a:prstGeom>
          <a:noFill/>
          <a:ln w="50800">
            <a:solidFill>
              <a:srgbClr val="0000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/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582EBB9A-CC89-4E07-3352-A0CC93B5366A}"/>
              </a:ext>
            </a:extLst>
          </p:cNvPr>
          <p:cNvSpPr/>
          <p:nvPr/>
        </p:nvSpPr>
        <p:spPr>
          <a:xfrm>
            <a:off x="691244" y="3621218"/>
            <a:ext cx="10809513" cy="2660400"/>
          </a:xfrm>
          <a:prstGeom prst="roundRect">
            <a:avLst/>
          </a:prstGeom>
          <a:noFill/>
          <a:ln w="50800">
            <a:solidFill>
              <a:srgbClr val="0000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2DE0E34-A79E-4AC9-ECE4-E687996EC57D}"/>
              </a:ext>
            </a:extLst>
          </p:cNvPr>
          <p:cNvSpPr txBox="1"/>
          <p:nvPr/>
        </p:nvSpPr>
        <p:spPr>
          <a:xfrm>
            <a:off x="1090386" y="585783"/>
            <a:ext cx="39264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FR" sz="1400" b="1" cap="small" dirty="0">
                <a:solidFill>
                  <a:srgbClr val="000037"/>
                </a:solidFill>
              </a:rPr>
              <a:t>Full Dataset – </a:t>
            </a:r>
            <a:r>
              <a:rPr lang="it-FR" sz="1400" b="1" cap="small" dirty="0">
                <a:solidFill>
                  <a:srgbClr val="FD001F"/>
                </a:solidFill>
              </a:rPr>
              <a:t>Total Elapsed Time: 881.33 s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A7819BC-DB20-73FB-2129-291A83AC1940}"/>
              </a:ext>
            </a:extLst>
          </p:cNvPr>
          <p:cNvSpPr txBox="1"/>
          <p:nvPr/>
        </p:nvSpPr>
        <p:spPr>
          <a:xfrm>
            <a:off x="1090386" y="3468403"/>
            <a:ext cx="797410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FR" sz="1400" b="1" cap="small" dirty="0">
                <a:solidFill>
                  <a:srgbClr val="000037"/>
                </a:solidFill>
              </a:rPr>
              <a:t>Reduced Dataset And Non-Negative Least Squares Projection – </a:t>
            </a:r>
            <a:r>
              <a:rPr lang="it-FR" sz="1400" b="1" cap="small" dirty="0">
                <a:solidFill>
                  <a:srgbClr val="00B050"/>
                </a:solidFill>
              </a:rPr>
              <a:t>Total Elapsed Time: 1.12 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FF9F768-AB79-DDFA-9879-040241681D08}"/>
              </a:ext>
            </a:extLst>
          </p:cNvPr>
          <p:cNvSpPr txBox="1"/>
          <p:nvPr/>
        </p:nvSpPr>
        <p:spPr>
          <a:xfrm>
            <a:off x="691244" y="6304002"/>
            <a:ext cx="41200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FR" sz="1000" dirty="0">
                <a:solidFill>
                  <a:srgbClr val="000037"/>
                </a:solidFill>
              </a:rPr>
              <a:t>Harshman, R.A., </a:t>
            </a:r>
            <a:r>
              <a:rPr lang="it-FR" sz="1000" i="1" dirty="0">
                <a:solidFill>
                  <a:srgbClr val="000037"/>
                </a:solidFill>
              </a:rPr>
              <a:t>UCLA Working Papers in Phonetics</a:t>
            </a:r>
            <a:r>
              <a:rPr lang="it-FR" sz="1000" dirty="0">
                <a:solidFill>
                  <a:srgbClr val="000037"/>
                </a:solidFill>
              </a:rPr>
              <a:t>, 1970 (</a:t>
            </a:r>
            <a:r>
              <a:rPr lang="it-FR" sz="1000" b="1" dirty="0">
                <a:solidFill>
                  <a:srgbClr val="000037"/>
                </a:solidFill>
              </a:rPr>
              <a:t>16</a:t>
            </a:r>
            <a:r>
              <a:rPr lang="it-FR" sz="1000" dirty="0">
                <a:solidFill>
                  <a:srgbClr val="000037"/>
                </a:solidFill>
              </a:rPr>
              <a:t>), 1-84</a:t>
            </a:r>
          </a:p>
          <a:p>
            <a:r>
              <a:rPr lang="en-US" sz="1000" dirty="0">
                <a:solidFill>
                  <a:srgbClr val="000037"/>
                </a:solidFill>
              </a:rPr>
              <a:t>Carroll, J.D.</a:t>
            </a:r>
            <a:r>
              <a:rPr lang="it-FR" sz="1000" dirty="0">
                <a:solidFill>
                  <a:srgbClr val="000037"/>
                </a:solidFill>
              </a:rPr>
              <a:t>, Chang, J.J., </a:t>
            </a:r>
            <a:r>
              <a:rPr lang="it-FR" sz="1000" i="1" dirty="0">
                <a:solidFill>
                  <a:srgbClr val="000037"/>
                </a:solidFill>
              </a:rPr>
              <a:t>Psychometrika</a:t>
            </a:r>
            <a:r>
              <a:rPr lang="it-FR" sz="1000" dirty="0">
                <a:solidFill>
                  <a:srgbClr val="000037"/>
                </a:solidFill>
              </a:rPr>
              <a:t>, 1970 (</a:t>
            </a:r>
            <a:r>
              <a:rPr lang="it-FR" sz="1000" b="1" dirty="0">
                <a:solidFill>
                  <a:srgbClr val="000037"/>
                </a:solidFill>
              </a:rPr>
              <a:t>35</a:t>
            </a:r>
            <a:r>
              <a:rPr lang="it-FR" sz="1000" dirty="0">
                <a:solidFill>
                  <a:srgbClr val="000037"/>
                </a:solidFill>
              </a:rPr>
              <a:t>), 283-319</a:t>
            </a:r>
          </a:p>
          <a:p>
            <a:r>
              <a:rPr lang="it-FR" sz="1000" dirty="0">
                <a:solidFill>
                  <a:srgbClr val="000037"/>
                </a:solidFill>
              </a:rPr>
              <a:t>Bro, R., </a:t>
            </a:r>
            <a:r>
              <a:rPr lang="it-FR" sz="1000" i="1" dirty="0">
                <a:solidFill>
                  <a:srgbClr val="000037"/>
                </a:solidFill>
              </a:rPr>
              <a:t>Chemometr</a:t>
            </a:r>
            <a:r>
              <a:rPr lang="it-FR" sz="1000" dirty="0">
                <a:solidFill>
                  <a:srgbClr val="000037"/>
                </a:solidFill>
              </a:rPr>
              <a:t>. </a:t>
            </a:r>
            <a:r>
              <a:rPr lang="it-FR" sz="1000" i="1" dirty="0">
                <a:solidFill>
                  <a:srgbClr val="000037"/>
                </a:solidFill>
              </a:rPr>
              <a:t>Intell</a:t>
            </a:r>
            <a:r>
              <a:rPr lang="it-FR" sz="1000" dirty="0">
                <a:solidFill>
                  <a:srgbClr val="000037"/>
                </a:solidFill>
              </a:rPr>
              <a:t>. </a:t>
            </a:r>
            <a:r>
              <a:rPr lang="it-FR" sz="1000" i="1" dirty="0">
                <a:solidFill>
                  <a:srgbClr val="000037"/>
                </a:solidFill>
              </a:rPr>
              <a:t>Lab</a:t>
            </a:r>
            <a:r>
              <a:rPr lang="it-FR" sz="1000" dirty="0">
                <a:solidFill>
                  <a:srgbClr val="000037"/>
                </a:solidFill>
              </a:rPr>
              <a:t>., 1997 (</a:t>
            </a:r>
            <a:r>
              <a:rPr lang="it-FR" sz="1000" b="1" dirty="0">
                <a:solidFill>
                  <a:srgbClr val="000037"/>
                </a:solidFill>
              </a:rPr>
              <a:t>38</a:t>
            </a:r>
            <a:r>
              <a:rPr lang="it-FR" sz="1000" dirty="0">
                <a:solidFill>
                  <a:srgbClr val="000037"/>
                </a:solidFill>
              </a:rPr>
              <a:t>), 149-171</a:t>
            </a:r>
          </a:p>
        </p:txBody>
      </p:sp>
    </p:spTree>
    <p:extLst>
      <p:ext uri="{BB962C8B-B14F-4D97-AF65-F5344CB8AC3E}">
        <p14:creationId xmlns:p14="http://schemas.microsoft.com/office/powerpoint/2010/main" val="133301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13761-646C-8AE4-CE92-C8CE5CF8C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03BAE70E-F634-26E1-896F-904C79604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027" y="1018740"/>
            <a:ext cx="5749714" cy="43200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40538E46-6638-2C60-44FE-09856DE30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027" y="1018740"/>
            <a:ext cx="5749714" cy="43200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11D79AA-43C9-C840-8E1C-A6F2740B3940}"/>
              </a:ext>
            </a:extLst>
          </p:cNvPr>
          <p:cNvSpPr txBox="1"/>
          <p:nvPr/>
        </p:nvSpPr>
        <p:spPr>
          <a:xfrm>
            <a:off x="173142" y="5469926"/>
            <a:ext cx="11845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FR" b="1" cap="small" dirty="0">
                <a:solidFill>
                  <a:srgbClr val="000037"/>
                </a:solidFill>
              </a:rPr>
              <a:t>20 (out of 58548) Essential Pixels, 10 (out of 45) Essential Time Points, 5 (out of 6) Essential Photobleaching-Photorecovery Cycles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C64BFD0-188E-E095-E065-943E137D6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62" y="1018742"/>
            <a:ext cx="5749714" cy="432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4B63C9-EB06-F93D-AA91-0DBE5D839713}"/>
              </a:ext>
            </a:extLst>
          </p:cNvPr>
          <p:cNvSpPr txBox="1"/>
          <p:nvPr/>
        </p:nvSpPr>
        <p:spPr>
          <a:xfrm>
            <a:off x="205038" y="85789"/>
            <a:ext cx="864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Example #3: sequential illumination fluorescence imaging</a:t>
            </a: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31119C96-7CBF-9BF7-E95F-F9738FDD9166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2800" b="1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10</a:t>
            </a:r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7482DE-971D-EBB4-69DC-1D282FE289FB}"/>
              </a:ext>
            </a:extLst>
          </p:cNvPr>
          <p:cNvSpPr txBox="1"/>
          <p:nvPr/>
        </p:nvSpPr>
        <p:spPr>
          <a:xfrm>
            <a:off x="173142" y="5469924"/>
            <a:ext cx="11845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FR" b="1" dirty="0">
                <a:solidFill>
                  <a:srgbClr val="000037"/>
                </a:solidFill>
              </a:rPr>
              <a:t>246×238 sequential illumination fluorescence image of osteosarcoma-affected bone tissue cells stained with DiBAC</a:t>
            </a:r>
            <a:r>
              <a:rPr lang="it-FR" b="1" baseline="-25000" dirty="0">
                <a:solidFill>
                  <a:srgbClr val="000037"/>
                </a:solidFill>
              </a:rPr>
              <a:t>4</a:t>
            </a:r>
            <a:r>
              <a:rPr lang="it-FR" b="1" dirty="0">
                <a:solidFill>
                  <a:srgbClr val="000037"/>
                </a:solidFill>
              </a:rPr>
              <a:t>(3) and Concavalin A-Alexa 488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82FF0A51-31B7-3964-0ED6-9A20D5035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662" y="1018741"/>
            <a:ext cx="574971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5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DCDD2-DF89-5268-8556-81D59B91B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48D9304-6A50-5245-B29F-864982E32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29" y="3714070"/>
            <a:ext cx="3354000" cy="252000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44148973-B474-6670-DF13-8A6297EF8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569" y="3714070"/>
            <a:ext cx="3354000" cy="2520000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45CCE0EA-7A42-EB84-03D6-8B3A8E661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999" y="3714070"/>
            <a:ext cx="3354000" cy="252000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135C545E-E04C-624B-ACAA-958488AE3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8999" y="834858"/>
            <a:ext cx="3354000" cy="252000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E583BD2C-3488-CD91-1931-E96F970B3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569" y="834858"/>
            <a:ext cx="3354000" cy="25200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5B083E19-F01D-9475-8D64-28FE208054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429" y="834858"/>
            <a:ext cx="3354000" cy="252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2A027C-AC40-AF7A-8340-43ABFB745469}"/>
              </a:ext>
            </a:extLst>
          </p:cNvPr>
          <p:cNvSpPr txBox="1"/>
          <p:nvPr/>
        </p:nvSpPr>
        <p:spPr>
          <a:xfrm>
            <a:off x="205038" y="85789"/>
            <a:ext cx="864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Example #3: sequential illumination fluorescence imaging</a:t>
            </a: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B9A37A1D-3C57-545D-C661-A3ED75FE1A40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2800" b="1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10</a:t>
            </a:r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BF9A4FBE-A575-B24F-80F9-4586B6D6B1FE}"/>
              </a:ext>
            </a:extLst>
          </p:cNvPr>
          <p:cNvSpPr/>
          <p:nvPr/>
        </p:nvSpPr>
        <p:spPr>
          <a:xfrm>
            <a:off x="691244" y="739673"/>
            <a:ext cx="10809513" cy="2661557"/>
          </a:xfrm>
          <a:prstGeom prst="roundRect">
            <a:avLst/>
          </a:prstGeom>
          <a:noFill/>
          <a:ln w="50800">
            <a:solidFill>
              <a:srgbClr val="0000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6277F2DA-2D60-9015-8475-A7C6E50406FB}"/>
              </a:ext>
            </a:extLst>
          </p:cNvPr>
          <p:cNvSpPr/>
          <p:nvPr/>
        </p:nvSpPr>
        <p:spPr>
          <a:xfrm>
            <a:off x="691244" y="3621218"/>
            <a:ext cx="10809513" cy="2660400"/>
          </a:xfrm>
          <a:prstGeom prst="roundRect">
            <a:avLst/>
          </a:prstGeom>
          <a:noFill/>
          <a:ln w="50800">
            <a:solidFill>
              <a:srgbClr val="0000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2EF8A23-2559-81E5-C566-C4A2DAD58210}"/>
              </a:ext>
            </a:extLst>
          </p:cNvPr>
          <p:cNvSpPr txBox="1"/>
          <p:nvPr/>
        </p:nvSpPr>
        <p:spPr>
          <a:xfrm>
            <a:off x="1090386" y="585783"/>
            <a:ext cx="39264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FR" sz="1400" b="1" cap="small" dirty="0">
                <a:solidFill>
                  <a:srgbClr val="000037"/>
                </a:solidFill>
              </a:rPr>
              <a:t>Full Dataset – </a:t>
            </a:r>
            <a:r>
              <a:rPr lang="it-FR" sz="1400" b="1" cap="small" dirty="0">
                <a:solidFill>
                  <a:srgbClr val="FD001F"/>
                </a:solidFill>
              </a:rPr>
              <a:t>Total Elapsed Time: 85.54 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190419A-18EC-52BD-CAD5-53A5EF0DE63C}"/>
              </a:ext>
            </a:extLst>
          </p:cNvPr>
          <p:cNvSpPr txBox="1"/>
          <p:nvPr/>
        </p:nvSpPr>
        <p:spPr>
          <a:xfrm>
            <a:off x="1090386" y="3468403"/>
            <a:ext cx="797410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FR" sz="1400" b="1" cap="small" dirty="0">
                <a:solidFill>
                  <a:srgbClr val="000037"/>
                </a:solidFill>
              </a:rPr>
              <a:t>Reduced Dataset And Non-Negative Least Squares Projection – </a:t>
            </a:r>
            <a:r>
              <a:rPr lang="it-FR" sz="1400" b="1" cap="small" dirty="0">
                <a:solidFill>
                  <a:srgbClr val="00B050"/>
                </a:solidFill>
              </a:rPr>
              <a:t>Total Elapsed Time: 3.10 s</a:t>
            </a:r>
          </a:p>
        </p:txBody>
      </p:sp>
    </p:spTree>
    <p:extLst>
      <p:ext uri="{BB962C8B-B14F-4D97-AF65-F5344CB8AC3E}">
        <p14:creationId xmlns:p14="http://schemas.microsoft.com/office/powerpoint/2010/main" val="129706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A4AC9-B529-628F-55A3-F92A151AB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926D8DE-8DE5-723E-0847-7FBCB41E3CB6}"/>
              </a:ext>
            </a:extLst>
          </p:cNvPr>
          <p:cNvSpPr txBox="1"/>
          <p:nvPr/>
        </p:nvSpPr>
        <p:spPr>
          <a:xfrm>
            <a:off x="205038" y="85789"/>
            <a:ext cx="4629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Conclusions and perspectives</a:t>
            </a: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E4CE0FD1-579F-387C-BE42-BED3D30847E8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2800" b="1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11</a:t>
            </a:r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A55E7A-D5B5-B3EC-3EC5-4440A2072B6E}"/>
              </a:ext>
            </a:extLst>
          </p:cNvPr>
          <p:cNvSpPr txBox="1"/>
          <p:nvPr/>
        </p:nvSpPr>
        <p:spPr>
          <a:xfrm>
            <a:off x="563733" y="875986"/>
            <a:ext cx="1106453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FR" sz="2000" dirty="0">
                <a:solidFill>
                  <a:srgbClr val="000037"/>
                </a:solidFill>
              </a:rPr>
              <a:t>A novel approach for the </a:t>
            </a:r>
            <a:r>
              <a:rPr lang="it-FR" sz="2000" b="1" dirty="0">
                <a:solidFill>
                  <a:srgbClr val="000037"/>
                </a:solidFill>
              </a:rPr>
              <a:t>essential information-based reduction of three-way data arrays </a:t>
            </a:r>
            <a:r>
              <a:rPr lang="it-FR" sz="2000" dirty="0">
                <a:solidFill>
                  <a:srgbClr val="000037"/>
                </a:solidFill>
              </a:rPr>
              <a:t>relying on the principles of </a:t>
            </a:r>
            <a:r>
              <a:rPr lang="it-FR" sz="2000" b="1" dirty="0">
                <a:solidFill>
                  <a:srgbClr val="000037"/>
                </a:solidFill>
              </a:rPr>
              <a:t>Higher Order Singular Value Decomposition </a:t>
            </a:r>
            <a:r>
              <a:rPr lang="it-FR" sz="2000" dirty="0">
                <a:solidFill>
                  <a:srgbClr val="000037"/>
                </a:solidFill>
              </a:rPr>
              <a:t>was here proposed;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FR" sz="2000" dirty="0">
              <a:solidFill>
                <a:srgbClr val="000037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FR" sz="2000" dirty="0">
                <a:solidFill>
                  <a:srgbClr val="000037"/>
                </a:solidFill>
              </a:rPr>
              <a:t>Differently from compression techniques relying on random sampling, such an approach is capable of </a:t>
            </a:r>
            <a:r>
              <a:rPr lang="it-FR" sz="2000" b="1" dirty="0">
                <a:solidFill>
                  <a:srgbClr val="000037"/>
                </a:solidFill>
              </a:rPr>
              <a:t>retaining uniquely the most meaningful information required for a sensible trilinear factorisation of three-way arrays</a:t>
            </a:r>
            <a:r>
              <a:rPr lang="it-FR" sz="2000" dirty="0">
                <a:solidFill>
                  <a:srgbClr val="000037"/>
                </a:solidFill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FR" sz="2000" dirty="0">
              <a:solidFill>
                <a:srgbClr val="000037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FR" sz="2000" dirty="0">
                <a:solidFill>
                  <a:srgbClr val="000037"/>
                </a:solidFill>
              </a:rPr>
              <a:t>PARAFAC-ALS decompositions of reduced-size data: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FR" sz="2000" dirty="0">
              <a:solidFill>
                <a:srgbClr val="000037"/>
              </a:solidFill>
            </a:endParaRPr>
          </a:p>
          <a:p>
            <a:pPr marL="914400" lvl="1" indent="-457200" algn="just">
              <a:buFont typeface="+mj-lt"/>
              <a:buAutoNum type="arabicPeriod"/>
            </a:pPr>
            <a:r>
              <a:rPr lang="it-IT" sz="2000" dirty="0">
                <a:solidFill>
                  <a:srgbClr val="000037"/>
                </a:solidFill>
              </a:rPr>
              <a:t>yield</a:t>
            </a:r>
            <a:r>
              <a:rPr lang="it-FR" sz="2000" dirty="0">
                <a:solidFill>
                  <a:srgbClr val="000037"/>
                </a:solidFill>
              </a:rPr>
              <a:t> loadings profiles </a:t>
            </a:r>
            <a:r>
              <a:rPr lang="it-FR" sz="2000" b="1" dirty="0">
                <a:solidFill>
                  <a:srgbClr val="000037"/>
                </a:solidFill>
              </a:rPr>
              <a:t>virtually indistinguishable </a:t>
            </a:r>
            <a:r>
              <a:rPr lang="it-FR" sz="2000" dirty="0">
                <a:solidFill>
                  <a:srgbClr val="000037"/>
                </a:solidFill>
              </a:rPr>
              <a:t>from those returned by the PARAFAC-ALS decompositions of their full-size counterparts;</a:t>
            </a:r>
          </a:p>
          <a:p>
            <a:pPr marL="914400" lvl="1" indent="-457200" algn="just">
              <a:buFont typeface="+mj-lt"/>
              <a:buAutoNum type="arabicPeriod"/>
            </a:pPr>
            <a:endParaRPr lang="it-FR" sz="2000" dirty="0">
              <a:solidFill>
                <a:srgbClr val="000037"/>
              </a:solidFill>
            </a:endParaRPr>
          </a:p>
          <a:p>
            <a:pPr marL="914400" lvl="1" indent="-457200" algn="just">
              <a:buFont typeface="+mj-lt"/>
              <a:buAutoNum type="arabicPeriod"/>
            </a:pPr>
            <a:r>
              <a:rPr lang="it-IT" sz="2000" dirty="0">
                <a:solidFill>
                  <a:srgbClr val="000037"/>
                </a:solidFill>
              </a:rPr>
              <a:t>c</a:t>
            </a:r>
            <a:r>
              <a:rPr lang="it-FR" sz="2000" dirty="0">
                <a:solidFill>
                  <a:srgbClr val="000037"/>
                </a:solidFill>
              </a:rPr>
              <a:t>an be up to </a:t>
            </a:r>
            <a:r>
              <a:rPr lang="it-FR" sz="2000" b="1" dirty="0">
                <a:solidFill>
                  <a:srgbClr val="000037"/>
                </a:solidFill>
              </a:rPr>
              <a:t>800 times faster </a:t>
            </a:r>
            <a:r>
              <a:rPr lang="it-FR" sz="2000" dirty="0">
                <a:solidFill>
                  <a:srgbClr val="000037"/>
                </a:solidFill>
              </a:rPr>
              <a:t>than PARAFAC-ALS decompositions of full-size data;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FR" sz="2000" dirty="0">
              <a:solidFill>
                <a:srgbClr val="000037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FR" sz="2000" b="1" dirty="0">
                <a:solidFill>
                  <a:srgbClr val="000037"/>
                </a:solidFill>
              </a:rPr>
              <a:t>PARAFAC-ALS model quality and adequacy </a:t>
            </a:r>
            <a:r>
              <a:rPr lang="it-FR" sz="2000" dirty="0">
                <a:solidFill>
                  <a:srgbClr val="000037"/>
                </a:solidFill>
              </a:rPr>
              <a:t>is preserved once the aforementioned compression operation is carried out.</a:t>
            </a:r>
          </a:p>
        </p:txBody>
      </p:sp>
    </p:spTree>
    <p:extLst>
      <p:ext uri="{BB962C8B-B14F-4D97-AF65-F5344CB8AC3E}">
        <p14:creationId xmlns:p14="http://schemas.microsoft.com/office/powerpoint/2010/main" val="2257841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3856D-1679-4F02-5DA1-E7AF22718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magine 39">
            <a:extLst>
              <a:ext uri="{FF2B5EF4-FFF2-40B4-BE49-F238E27FC236}">
                <a16:creationId xmlns:a16="http://schemas.microsoft.com/office/drawing/2014/main" id="{056DC51C-A69C-D041-2351-758FE03EE9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822" y="892909"/>
            <a:ext cx="3354000" cy="2520000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63AAA939-3126-2EF9-B11B-CFC7120274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7370" y="-586327"/>
            <a:ext cx="3354000" cy="2520000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D17A5AF6-89D5-4069-472E-FBB6F5D4ED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7180" y="2035118"/>
            <a:ext cx="3354000" cy="2520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771CDD8-7AE1-4843-A2BE-74B0AFA50B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alphaModFix amt="10000"/>
          </a:blip>
          <a:stretch>
            <a:fillRect/>
          </a:stretch>
        </p:blipFill>
        <p:spPr>
          <a:xfrm>
            <a:off x="7077372" y="-583473"/>
            <a:ext cx="3354000" cy="252000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93F35918-EF47-A454-B0BF-EB62EF5D63F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7370" y="-584900"/>
            <a:ext cx="3354000" cy="252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4F32DE-BB2A-B58E-ACF4-F3647C106496}"/>
              </a:ext>
            </a:extLst>
          </p:cNvPr>
          <p:cNvSpPr txBox="1"/>
          <p:nvPr/>
        </p:nvSpPr>
        <p:spPr>
          <a:xfrm>
            <a:off x="205038" y="85789"/>
            <a:ext cx="4629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Conclusions and perspectives</a:t>
            </a: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A0D2AE0C-2601-581F-8112-247F63B5B3F4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2800" b="1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11</a:t>
            </a:r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0CD1B55-2FC1-72A6-6B82-FB0D8389992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</a:blip>
          <a:stretch>
            <a:fillRect/>
          </a:stretch>
        </p:blipFill>
        <p:spPr>
          <a:xfrm>
            <a:off x="7187180" y="2578292"/>
            <a:ext cx="3354000" cy="25200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3E2CD8C-6629-9F36-C195-D0CF3DD13B4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0000"/>
          </a:blip>
          <a:stretch>
            <a:fillRect/>
          </a:stretch>
        </p:blipFill>
        <p:spPr>
          <a:xfrm>
            <a:off x="5004823" y="891482"/>
            <a:ext cx="3354000" cy="25200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B0713CF1-2D12-20A4-7633-C024C9FE444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822" y="891482"/>
            <a:ext cx="3354000" cy="25200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BDDA7D17-E748-D9B5-3499-A73F753C8CB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1796" y="1107864"/>
            <a:ext cx="3354000" cy="25200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E34D61C5-A6E6-1B0E-5517-F3C1C9DC16C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0824" y="1003767"/>
            <a:ext cx="3354000" cy="25200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09AAACE-05E4-26BF-FEE1-5C466C4CC98C}"/>
              </a:ext>
            </a:extLst>
          </p:cNvPr>
          <p:cNvSpPr txBox="1"/>
          <p:nvPr/>
        </p:nvSpPr>
        <p:spPr>
          <a:xfrm>
            <a:off x="4822722" y="2019739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ctr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=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505C3101-5ABE-18A3-CA03-F97B5F95BE1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7180" y="1763645"/>
            <a:ext cx="3354000" cy="2520000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42FBFA7-0AC9-09B0-9CBF-24B4CD5BC23D}"/>
              </a:ext>
            </a:extLst>
          </p:cNvPr>
          <p:cNvSpPr txBox="1"/>
          <p:nvPr/>
        </p:nvSpPr>
        <p:spPr>
          <a:xfrm>
            <a:off x="563733" y="5072573"/>
            <a:ext cx="11064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37"/>
                </a:solidFill>
              </a:rPr>
              <a:t>Would it make sense to </a:t>
            </a:r>
            <a:r>
              <a:rPr lang="en-US" sz="2000" b="1" dirty="0">
                <a:solidFill>
                  <a:srgbClr val="000037"/>
                </a:solidFill>
              </a:rPr>
              <a:t>modulate the compression rate </a:t>
            </a:r>
            <a:r>
              <a:rPr lang="en-US" sz="2000" dirty="0">
                <a:solidFill>
                  <a:srgbClr val="000037"/>
                </a:solidFill>
              </a:rPr>
              <a:t>differently along distinct data mode to better accommodate the inherent structure of alternative trilinear </a:t>
            </a:r>
            <a:r>
              <a:rPr lang="en-US" sz="2000" dirty="0" err="1">
                <a:solidFill>
                  <a:srgbClr val="000037"/>
                </a:solidFill>
              </a:rPr>
              <a:t>factorisation</a:t>
            </a:r>
            <a:r>
              <a:rPr lang="en-US" sz="2000" dirty="0">
                <a:solidFill>
                  <a:srgbClr val="000037"/>
                </a:solidFill>
              </a:rPr>
              <a:t> models (e.g., Tucker variants, PARALIND, </a:t>
            </a:r>
            <a:r>
              <a:rPr lang="en-US" sz="2000" i="1" dirty="0">
                <a:solidFill>
                  <a:srgbClr val="000037"/>
                </a:solidFill>
              </a:rPr>
              <a:t>etc</a:t>
            </a:r>
            <a:r>
              <a:rPr lang="en-US" sz="2000" dirty="0">
                <a:solidFill>
                  <a:srgbClr val="000037"/>
                </a:solidFill>
              </a:rPr>
              <a:t>.)?</a:t>
            </a:r>
            <a:endParaRPr lang="it-FR" sz="2000" dirty="0">
              <a:solidFill>
                <a:srgbClr val="0000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7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90F1F-7CD4-4092-CCBE-C9DE396A7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8BE651-AD83-3261-57FC-B7CB3CEC317D}"/>
              </a:ext>
            </a:extLst>
          </p:cNvPr>
          <p:cNvSpPr txBox="1"/>
          <p:nvPr/>
        </p:nvSpPr>
        <p:spPr>
          <a:xfrm>
            <a:off x="205038" y="85789"/>
            <a:ext cx="3712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A bit of advertisement…</a:t>
            </a: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131C293A-1594-EEC9-7795-845BE963F280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2800" b="1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12</a:t>
            </a:r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E4DE5A3-DCAE-D7F1-F56E-2AC42604B466}"/>
              </a:ext>
            </a:extLst>
          </p:cNvPr>
          <p:cNvGrpSpPr/>
          <p:nvPr/>
        </p:nvGrpSpPr>
        <p:grpSpPr>
          <a:xfrm>
            <a:off x="928694" y="1281594"/>
            <a:ext cx="10334611" cy="4495534"/>
            <a:chOff x="928694" y="1410630"/>
            <a:chExt cx="10334611" cy="4495534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83D75-2EDF-039D-8A5F-50460F60C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695" y="1410630"/>
              <a:ext cx="4036741" cy="4036741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327CE774-B34D-E8C7-94F2-930DCBB9E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17" t="847" r="1077" b="1722"/>
            <a:stretch/>
          </p:blipFill>
          <p:spPr>
            <a:xfrm>
              <a:off x="6356368" y="1410630"/>
              <a:ext cx="4906937" cy="4036741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B043A197-3E00-2B10-90B5-2DE73E1DEA3C}"/>
                </a:ext>
              </a:extLst>
            </p:cNvPr>
            <p:cNvSpPr txBox="1"/>
            <p:nvPr/>
          </p:nvSpPr>
          <p:spPr>
            <a:xfrm>
              <a:off x="928694" y="5536832"/>
              <a:ext cx="40367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000037"/>
                  </a:solidFill>
                </a:rPr>
                <a:t>https://ccm2025.sciencesconf.org/</a:t>
              </a:r>
              <a:endParaRPr lang="it-FR" b="1" dirty="0">
                <a:solidFill>
                  <a:srgbClr val="000037"/>
                </a:solidFill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E250BC5F-C657-D9A2-20F0-5B81B473C38B}"/>
                </a:ext>
              </a:extLst>
            </p:cNvPr>
            <p:cNvSpPr txBox="1"/>
            <p:nvPr/>
          </p:nvSpPr>
          <p:spPr>
            <a:xfrm>
              <a:off x="6356368" y="5536832"/>
              <a:ext cx="4906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000037"/>
                  </a:solidFill>
                </a:rPr>
                <a:t>https://</a:t>
              </a:r>
              <a:r>
                <a:rPr lang="it-IT" b="1" dirty="0" err="1">
                  <a:solidFill>
                    <a:srgbClr val="000037"/>
                  </a:solidFill>
                </a:rPr>
                <a:t>conferences.enbis.org</a:t>
              </a:r>
              <a:r>
                <a:rPr lang="it-IT" b="1" dirty="0">
                  <a:solidFill>
                    <a:srgbClr val="000037"/>
                  </a:solidFill>
                </a:rPr>
                <a:t>/event/66/</a:t>
              </a:r>
              <a:endParaRPr lang="it-FR" b="1" dirty="0">
                <a:solidFill>
                  <a:srgbClr val="00003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34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magine 94">
            <a:extLst>
              <a:ext uri="{FF2B5EF4-FFF2-40B4-BE49-F238E27FC236}">
                <a16:creationId xmlns:a16="http://schemas.microsoft.com/office/drawing/2014/main" id="{0FCAD6C5-5E9D-8B8F-FA7F-D22B97F2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97" y="1950151"/>
            <a:ext cx="3114429" cy="234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E896C4-C03A-BEF2-930D-52FF7F7E9BE3}"/>
              </a:ext>
            </a:extLst>
          </p:cNvPr>
          <p:cNvSpPr txBox="1"/>
          <p:nvPr/>
        </p:nvSpPr>
        <p:spPr>
          <a:xfrm>
            <a:off x="205038" y="85789"/>
            <a:ext cx="4150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Bilinear spectral resolution</a:t>
            </a: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AB8F6E29-B499-F762-4A3F-4976BB8BB2DC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fld id="{0266F510-961F-3D4E-BEDE-3D960C5DD444}" type="slidenum">
              <a:rPr lang="fr-FR" sz="2800" b="1" i="0" smtClean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pPr algn="l"/>
              <a:t>2</a:t>
            </a:fld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01CED11-BB09-0437-8996-8A8D5C5DC9E4}"/>
              </a:ext>
            </a:extLst>
          </p:cNvPr>
          <p:cNvSpPr txBox="1"/>
          <p:nvPr/>
        </p:nvSpPr>
        <p:spPr>
          <a:xfrm>
            <a:off x="12329160" y="3154680"/>
            <a:ext cx="184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endParaRPr lang="it-FR" sz="1000" dirty="0">
              <a:solidFill>
                <a:srgbClr val="FAF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10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sz="3000" b="1" dirty="0" err="1"/>
              <a:t>Many</a:t>
            </a:r>
            <a:r>
              <a:rPr lang="fr-FR" sz="3000" b="1" dirty="0"/>
              <a:t> </a:t>
            </a:r>
            <a:r>
              <a:rPr lang="fr-FR" sz="3000" b="1" dirty="0" err="1"/>
              <a:t>thanks</a:t>
            </a:r>
            <a:r>
              <a:rPr lang="fr-FR" sz="3000" b="1" dirty="0"/>
              <a:t> for </a:t>
            </a:r>
            <a:r>
              <a:rPr lang="fr-FR" sz="3000" b="1" dirty="0" err="1"/>
              <a:t>your</a:t>
            </a:r>
            <a:r>
              <a:rPr lang="fr-FR" sz="3000" b="1" dirty="0"/>
              <a:t> </a:t>
            </a:r>
            <a:r>
              <a:rPr lang="fr-FR" sz="3000" b="1" dirty="0" err="1"/>
              <a:t>kind</a:t>
            </a:r>
            <a:r>
              <a:rPr lang="fr-FR" sz="3000" b="1" dirty="0"/>
              <a:t> attention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3952846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magine 100">
            <a:extLst>
              <a:ext uri="{FF2B5EF4-FFF2-40B4-BE49-F238E27FC236}">
                <a16:creationId xmlns:a16="http://schemas.microsoft.com/office/drawing/2014/main" id="{1B8F2182-FC08-C11A-AD4F-6F1F2AAB2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95" y="658107"/>
            <a:ext cx="3114429" cy="2340000"/>
          </a:xfrm>
          <a:prstGeom prst="rect">
            <a:avLst/>
          </a:prstGeom>
        </p:spPr>
      </p:pic>
      <p:pic>
        <p:nvPicPr>
          <p:cNvPr id="97" name="Immagine 96">
            <a:extLst>
              <a:ext uri="{FF2B5EF4-FFF2-40B4-BE49-F238E27FC236}">
                <a16:creationId xmlns:a16="http://schemas.microsoft.com/office/drawing/2014/main" id="{A673513B-8655-D270-A153-FBF2F9ED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796" y="3279955"/>
            <a:ext cx="3114429" cy="2340000"/>
          </a:xfrm>
          <a:prstGeom prst="rect">
            <a:avLst/>
          </a:prstGeom>
        </p:spPr>
      </p:pic>
      <p:pic>
        <p:nvPicPr>
          <p:cNvPr id="95" name="Immagine 94">
            <a:extLst>
              <a:ext uri="{FF2B5EF4-FFF2-40B4-BE49-F238E27FC236}">
                <a16:creationId xmlns:a16="http://schemas.microsoft.com/office/drawing/2014/main" id="{0FCAD6C5-5E9D-8B8F-FA7F-D22B97F21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97" y="1950151"/>
            <a:ext cx="3114429" cy="234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E896C4-C03A-BEF2-930D-52FF7F7E9BE3}"/>
              </a:ext>
            </a:extLst>
          </p:cNvPr>
          <p:cNvSpPr txBox="1"/>
          <p:nvPr/>
        </p:nvSpPr>
        <p:spPr>
          <a:xfrm>
            <a:off x="205038" y="85789"/>
            <a:ext cx="4150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Bilinear spectral resolution</a:t>
            </a:r>
          </a:p>
        </p:txBody>
      </p:sp>
      <p:sp>
        <p:nvSpPr>
          <p:cNvPr id="106" name="CasellaDiTesto 105">
            <a:extLst>
              <a:ext uri="{FF2B5EF4-FFF2-40B4-BE49-F238E27FC236}">
                <a16:creationId xmlns:a16="http://schemas.microsoft.com/office/drawing/2014/main" id="{340D056C-83E0-BB35-7A52-9F4B0C303B9A}"/>
              </a:ext>
            </a:extLst>
          </p:cNvPr>
          <p:cNvSpPr txBox="1"/>
          <p:nvPr/>
        </p:nvSpPr>
        <p:spPr>
          <a:xfrm>
            <a:off x="1495922" y="5661689"/>
            <a:ext cx="43346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algn="ctr" defTabSz="457200" rtl="0" eaLnBrk="1" latinLnBrk="0" hangingPunct="1"/>
            <a:r>
              <a:rPr lang="it-IT" sz="2000" b="1" dirty="0">
                <a:solidFill>
                  <a:srgbClr val="000037"/>
                </a:solidFill>
              </a:rPr>
              <a:t>d</a:t>
            </a:r>
            <a:r>
              <a:rPr lang="it-FR" sz="2000" b="1" dirty="0">
                <a:solidFill>
                  <a:srgbClr val="000037"/>
                </a:solidFill>
              </a:rPr>
              <a:t> = </a:t>
            </a:r>
            <a:r>
              <a:rPr lang="it-FR" sz="2000" i="1" dirty="0">
                <a:solidFill>
                  <a:srgbClr val="000037"/>
                </a:solidFill>
              </a:rPr>
              <a:t>c</a:t>
            </a:r>
            <a:r>
              <a:rPr lang="it-FR" sz="2000" baseline="-25000" dirty="0">
                <a:solidFill>
                  <a:srgbClr val="000037"/>
                </a:solidFill>
              </a:rPr>
              <a:t>1</a:t>
            </a:r>
            <a:r>
              <a:rPr lang="it-FR" sz="2000" b="1" dirty="0">
                <a:solidFill>
                  <a:srgbClr val="000037"/>
                </a:solidFill>
              </a:rPr>
              <a:t>s</a:t>
            </a:r>
            <a:r>
              <a:rPr lang="it-FR" sz="2000" baseline="-25000" dirty="0">
                <a:solidFill>
                  <a:srgbClr val="000037"/>
                </a:solidFill>
              </a:rPr>
              <a:t>1</a:t>
            </a:r>
            <a:r>
              <a:rPr lang="it-FR" sz="2000" b="1" dirty="0">
                <a:solidFill>
                  <a:srgbClr val="000037"/>
                </a:solidFill>
              </a:rPr>
              <a:t> + </a:t>
            </a:r>
            <a:r>
              <a:rPr lang="it-FR" sz="2000" i="1" dirty="0">
                <a:solidFill>
                  <a:srgbClr val="000037"/>
                </a:solidFill>
              </a:rPr>
              <a:t>c</a:t>
            </a:r>
            <a:r>
              <a:rPr lang="it-FR" sz="2000" baseline="-25000" dirty="0">
                <a:solidFill>
                  <a:srgbClr val="000037"/>
                </a:solidFill>
              </a:rPr>
              <a:t>2</a:t>
            </a:r>
            <a:r>
              <a:rPr lang="it-FR" sz="2000" b="1" dirty="0">
                <a:solidFill>
                  <a:srgbClr val="000037"/>
                </a:solidFill>
              </a:rPr>
              <a:t>s</a:t>
            </a:r>
            <a:r>
              <a:rPr lang="it-FR" sz="2000" baseline="-25000" dirty="0">
                <a:solidFill>
                  <a:srgbClr val="000037"/>
                </a:solidFill>
              </a:rPr>
              <a:t>2</a:t>
            </a:r>
            <a:r>
              <a:rPr lang="it-FR" sz="2000" b="1" dirty="0">
                <a:solidFill>
                  <a:srgbClr val="000037"/>
                </a:solidFill>
              </a:rPr>
              <a:t> + … + </a:t>
            </a:r>
            <a:r>
              <a:rPr lang="it-FR" sz="2000" i="1" dirty="0">
                <a:solidFill>
                  <a:srgbClr val="000037"/>
                </a:solidFill>
              </a:rPr>
              <a:t>c</a:t>
            </a:r>
            <a:r>
              <a:rPr lang="it-FR" sz="2000" i="1" baseline="-25000" dirty="0">
                <a:solidFill>
                  <a:srgbClr val="000037"/>
                </a:solidFill>
              </a:rPr>
              <a:t>A</a:t>
            </a:r>
            <a:r>
              <a:rPr lang="it-FR" sz="2000" b="1" dirty="0">
                <a:solidFill>
                  <a:srgbClr val="000037"/>
                </a:solidFill>
              </a:rPr>
              <a:t>s</a:t>
            </a:r>
            <a:r>
              <a:rPr lang="it-FR" sz="2000" i="1" baseline="-25000" dirty="0">
                <a:solidFill>
                  <a:srgbClr val="000037"/>
                </a:solidFill>
              </a:rPr>
              <a:t>A</a:t>
            </a:r>
            <a:r>
              <a:rPr lang="it-FR" sz="2000" baseline="-25000" dirty="0">
                <a:solidFill>
                  <a:srgbClr val="000037"/>
                </a:solidFill>
              </a:rPr>
              <a:t> </a:t>
            </a:r>
            <a:r>
              <a:rPr lang="it-FR" sz="2000" b="1" dirty="0">
                <a:solidFill>
                  <a:srgbClr val="000037"/>
                </a:solidFill>
              </a:rPr>
              <a:t>=</a:t>
            </a:r>
            <a:r>
              <a:rPr lang="it-FR" sz="2000" dirty="0">
                <a:solidFill>
                  <a:srgbClr val="000037"/>
                </a:solidFill>
              </a:rPr>
              <a:t> </a:t>
            </a:r>
            <a:r>
              <a:rPr lang="it-FR" sz="2000" b="1" dirty="0">
                <a:solidFill>
                  <a:srgbClr val="000037"/>
                </a:solidFill>
                <a:latin typeface="Symbol" pitchFamily="2" charset="2"/>
              </a:rPr>
              <a:t>S</a:t>
            </a:r>
            <a:r>
              <a:rPr lang="it-FR" sz="2000" i="1" baseline="-25000" dirty="0">
                <a:solidFill>
                  <a:srgbClr val="00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FR" sz="2000" i="1" dirty="0">
                <a:solidFill>
                  <a:srgbClr val="00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FR" sz="2000" i="1" baseline="-25000" dirty="0">
                <a:solidFill>
                  <a:srgbClr val="00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FR" sz="2000" b="1" dirty="0">
                <a:solidFill>
                  <a:srgbClr val="00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FR" sz="2000" i="1" baseline="-25000" dirty="0">
                <a:solidFill>
                  <a:srgbClr val="00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FR" sz="2000" dirty="0">
                <a:solidFill>
                  <a:srgbClr val="00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(Beer-Lambert’s law)</a:t>
            </a:r>
            <a:endParaRPr lang="it-FR" sz="2000" i="1" baseline="-25000" dirty="0">
              <a:solidFill>
                <a:srgbClr val="00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65A96E-FA5D-5C8D-A889-FB8A5BAAAD62}"/>
              </a:ext>
            </a:extLst>
          </p:cNvPr>
          <p:cNvSpPr txBox="1"/>
          <p:nvPr/>
        </p:nvSpPr>
        <p:spPr>
          <a:xfrm>
            <a:off x="3385997" y="287098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ctr" defTabSz="457200" rtl="0" eaLnBrk="1" latinLnBrk="0" hangingPunct="1"/>
            <a:r>
              <a:rPr lang="it-FR" sz="2800" b="1" dirty="0">
                <a:solidFill>
                  <a:srgbClr val="000037"/>
                </a:solidFill>
              </a:rPr>
              <a:t>=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90C73D6-2015-6D64-FFED-BA27FE75E1A0}"/>
              </a:ext>
            </a:extLst>
          </p:cNvPr>
          <p:cNvSpPr txBox="1"/>
          <p:nvPr/>
        </p:nvSpPr>
        <p:spPr>
          <a:xfrm>
            <a:off x="5187681" y="287098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ctr" defTabSz="457200" rtl="0" eaLnBrk="1" latinLnBrk="0" hangingPunct="1"/>
            <a:r>
              <a:rPr lang="it-FR" sz="2800" b="1" dirty="0">
                <a:solidFill>
                  <a:srgbClr val="000037"/>
                </a:solidFill>
              </a:rPr>
              <a:t>×</a:t>
            </a: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99174874-31AE-BBF1-0075-8456E15E901D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2800" b="1" i="0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37271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magine 100">
            <a:extLst>
              <a:ext uri="{FF2B5EF4-FFF2-40B4-BE49-F238E27FC236}">
                <a16:creationId xmlns:a16="http://schemas.microsoft.com/office/drawing/2014/main" id="{1B8F2182-FC08-C11A-AD4F-6F1F2AAB2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95" y="658107"/>
            <a:ext cx="3114429" cy="2340000"/>
          </a:xfrm>
          <a:prstGeom prst="rect">
            <a:avLst/>
          </a:prstGeom>
        </p:spPr>
      </p:pic>
      <p:pic>
        <p:nvPicPr>
          <p:cNvPr id="97" name="Immagine 96">
            <a:extLst>
              <a:ext uri="{FF2B5EF4-FFF2-40B4-BE49-F238E27FC236}">
                <a16:creationId xmlns:a16="http://schemas.microsoft.com/office/drawing/2014/main" id="{A673513B-8655-D270-A153-FBF2F9ED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796" y="3279955"/>
            <a:ext cx="3114429" cy="2340000"/>
          </a:xfrm>
          <a:prstGeom prst="rect">
            <a:avLst/>
          </a:prstGeom>
        </p:spPr>
      </p:pic>
      <p:pic>
        <p:nvPicPr>
          <p:cNvPr id="95" name="Immagine 94">
            <a:extLst>
              <a:ext uri="{FF2B5EF4-FFF2-40B4-BE49-F238E27FC236}">
                <a16:creationId xmlns:a16="http://schemas.microsoft.com/office/drawing/2014/main" id="{0FCAD6C5-5E9D-8B8F-FA7F-D22B97F21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97" y="1950151"/>
            <a:ext cx="3114429" cy="234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E896C4-C03A-BEF2-930D-52FF7F7E9BE3}"/>
              </a:ext>
            </a:extLst>
          </p:cNvPr>
          <p:cNvSpPr txBox="1"/>
          <p:nvPr/>
        </p:nvSpPr>
        <p:spPr>
          <a:xfrm>
            <a:off x="205038" y="85789"/>
            <a:ext cx="4150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Bilinear spectral resolution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31FEA818-E280-04A7-B6A3-E63022E9A4F4}"/>
              </a:ext>
            </a:extLst>
          </p:cNvPr>
          <p:cNvGrpSpPr/>
          <p:nvPr/>
        </p:nvGrpSpPr>
        <p:grpSpPr>
          <a:xfrm>
            <a:off x="8084456" y="2201131"/>
            <a:ext cx="3558136" cy="3129564"/>
            <a:chOff x="8084456" y="2258281"/>
            <a:chExt cx="3558136" cy="3129564"/>
          </a:xfrm>
        </p:grpSpPr>
        <p:grpSp>
          <p:nvGrpSpPr>
            <p:cNvPr id="90" name="Gruppo 89">
              <a:extLst>
                <a:ext uri="{FF2B5EF4-FFF2-40B4-BE49-F238E27FC236}">
                  <a16:creationId xmlns:a16="http://schemas.microsoft.com/office/drawing/2014/main" id="{C598728D-9C2C-B514-FDA4-AE68D90D41B8}"/>
                </a:ext>
              </a:extLst>
            </p:cNvPr>
            <p:cNvGrpSpPr/>
            <p:nvPr/>
          </p:nvGrpSpPr>
          <p:grpSpPr>
            <a:xfrm>
              <a:off x="8319258" y="2483486"/>
              <a:ext cx="804643" cy="2429577"/>
              <a:chOff x="4167193" y="3341927"/>
              <a:chExt cx="804643" cy="2429577"/>
            </a:xfrm>
          </p:grpSpPr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1B028CA8-D94E-E088-A282-C05EA66F2FB9}"/>
                  </a:ext>
                </a:extLst>
              </p:cNvPr>
              <p:cNvSpPr/>
              <p:nvPr/>
            </p:nvSpPr>
            <p:spPr>
              <a:xfrm>
                <a:off x="4167193" y="3341927"/>
                <a:ext cx="804643" cy="142491"/>
              </a:xfrm>
              <a:prstGeom prst="rect">
                <a:avLst/>
              </a:prstGeom>
              <a:gradFill>
                <a:gsLst>
                  <a:gs pos="0">
                    <a:srgbClr val="7879BB"/>
                  </a:gs>
                  <a:gs pos="14000">
                    <a:srgbClr val="8A96C4"/>
                  </a:gs>
                  <a:gs pos="70000">
                    <a:srgbClr val="BA9A86"/>
                  </a:gs>
                  <a:gs pos="42000">
                    <a:srgbClr val="8EB97A"/>
                  </a:gs>
                  <a:gs pos="56000">
                    <a:srgbClr val="E1E1AD"/>
                  </a:gs>
                  <a:gs pos="28000">
                    <a:srgbClr val="BADEDF"/>
                  </a:gs>
                  <a:gs pos="84000">
                    <a:srgbClr val="AB7A77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8A8805F6-E624-9B0C-B1F8-045CA8BF3F93}"/>
                  </a:ext>
                </a:extLst>
              </p:cNvPr>
              <p:cNvSpPr/>
              <p:nvPr/>
            </p:nvSpPr>
            <p:spPr>
              <a:xfrm>
                <a:off x="4167193" y="3484418"/>
                <a:ext cx="804643" cy="142491"/>
              </a:xfrm>
              <a:prstGeom prst="rect">
                <a:avLst/>
              </a:prstGeom>
              <a:gradFill>
                <a:gsLst>
                  <a:gs pos="0">
                    <a:srgbClr val="7879BB"/>
                  </a:gs>
                  <a:gs pos="14000">
                    <a:srgbClr val="8A96C4"/>
                  </a:gs>
                  <a:gs pos="70000">
                    <a:srgbClr val="BA9A86"/>
                  </a:gs>
                  <a:gs pos="42000">
                    <a:srgbClr val="8EB97A"/>
                  </a:gs>
                  <a:gs pos="56000">
                    <a:srgbClr val="E1E1AD"/>
                  </a:gs>
                  <a:gs pos="28000">
                    <a:srgbClr val="BADEDF"/>
                  </a:gs>
                  <a:gs pos="84000">
                    <a:srgbClr val="AB7A77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B7078FBF-D162-7DBE-E2B6-A29067792659}"/>
                  </a:ext>
                </a:extLst>
              </p:cNvPr>
              <p:cNvSpPr/>
              <p:nvPr/>
            </p:nvSpPr>
            <p:spPr>
              <a:xfrm>
                <a:off x="4167193" y="3628716"/>
                <a:ext cx="804643" cy="142491"/>
              </a:xfrm>
              <a:prstGeom prst="rect">
                <a:avLst/>
              </a:prstGeom>
              <a:gradFill>
                <a:gsLst>
                  <a:gs pos="0">
                    <a:srgbClr val="7879BB"/>
                  </a:gs>
                  <a:gs pos="14000">
                    <a:srgbClr val="8A96C4"/>
                  </a:gs>
                  <a:gs pos="70000">
                    <a:srgbClr val="BA9A86"/>
                  </a:gs>
                  <a:gs pos="42000">
                    <a:srgbClr val="8EB97A"/>
                  </a:gs>
                  <a:gs pos="56000">
                    <a:srgbClr val="E1E1AD"/>
                  </a:gs>
                  <a:gs pos="28000">
                    <a:srgbClr val="BADEDF"/>
                  </a:gs>
                  <a:gs pos="84000">
                    <a:srgbClr val="AB7A77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AF601DDC-5CB6-EEC8-C4ED-5EB859004F42}"/>
                  </a:ext>
                </a:extLst>
              </p:cNvPr>
              <p:cNvSpPr/>
              <p:nvPr/>
            </p:nvSpPr>
            <p:spPr>
              <a:xfrm>
                <a:off x="4167193" y="3771207"/>
                <a:ext cx="804643" cy="142491"/>
              </a:xfrm>
              <a:prstGeom prst="rect">
                <a:avLst/>
              </a:prstGeom>
              <a:gradFill>
                <a:gsLst>
                  <a:gs pos="0">
                    <a:srgbClr val="7879BB"/>
                  </a:gs>
                  <a:gs pos="14000">
                    <a:srgbClr val="8A96C4"/>
                  </a:gs>
                  <a:gs pos="70000">
                    <a:srgbClr val="BA9A86"/>
                  </a:gs>
                  <a:gs pos="42000">
                    <a:srgbClr val="8EB97A"/>
                  </a:gs>
                  <a:gs pos="56000">
                    <a:srgbClr val="E1E1AD"/>
                  </a:gs>
                  <a:gs pos="28000">
                    <a:srgbClr val="BADEDF"/>
                  </a:gs>
                  <a:gs pos="84000">
                    <a:srgbClr val="AB7A77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9DD37DE2-BE08-83DA-00C3-8BD1F9E7EEE5}"/>
                  </a:ext>
                </a:extLst>
              </p:cNvPr>
              <p:cNvSpPr/>
              <p:nvPr/>
            </p:nvSpPr>
            <p:spPr>
              <a:xfrm>
                <a:off x="4167193" y="3913698"/>
                <a:ext cx="804643" cy="142491"/>
              </a:xfrm>
              <a:prstGeom prst="rect">
                <a:avLst/>
              </a:prstGeom>
              <a:gradFill>
                <a:gsLst>
                  <a:gs pos="0">
                    <a:srgbClr val="7879BB"/>
                  </a:gs>
                  <a:gs pos="14000">
                    <a:srgbClr val="8A96C4"/>
                  </a:gs>
                  <a:gs pos="70000">
                    <a:srgbClr val="BA9A86"/>
                  </a:gs>
                  <a:gs pos="42000">
                    <a:srgbClr val="8EB97A"/>
                  </a:gs>
                  <a:gs pos="56000">
                    <a:srgbClr val="E1E1AD"/>
                  </a:gs>
                  <a:gs pos="28000">
                    <a:srgbClr val="BADEDF"/>
                  </a:gs>
                  <a:gs pos="84000">
                    <a:srgbClr val="AB7A77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B7F95E0D-86CA-24E2-D1EA-A0207252DA1C}"/>
                  </a:ext>
                </a:extLst>
              </p:cNvPr>
              <p:cNvSpPr/>
              <p:nvPr/>
            </p:nvSpPr>
            <p:spPr>
              <a:xfrm>
                <a:off x="4167193" y="4056189"/>
                <a:ext cx="804643" cy="142491"/>
              </a:xfrm>
              <a:prstGeom prst="rect">
                <a:avLst/>
              </a:prstGeom>
              <a:gradFill>
                <a:gsLst>
                  <a:gs pos="0">
                    <a:srgbClr val="7879BB"/>
                  </a:gs>
                  <a:gs pos="14000">
                    <a:srgbClr val="8A96C4"/>
                  </a:gs>
                  <a:gs pos="70000">
                    <a:srgbClr val="BA9A86"/>
                  </a:gs>
                  <a:gs pos="42000">
                    <a:srgbClr val="8EB97A"/>
                  </a:gs>
                  <a:gs pos="56000">
                    <a:srgbClr val="E1E1AD"/>
                  </a:gs>
                  <a:gs pos="28000">
                    <a:srgbClr val="BADEDF"/>
                  </a:gs>
                  <a:gs pos="84000">
                    <a:srgbClr val="AB7A77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36D3C252-A867-E772-C4BA-A578E4AE7C89}"/>
                  </a:ext>
                </a:extLst>
              </p:cNvPr>
              <p:cNvSpPr/>
              <p:nvPr/>
            </p:nvSpPr>
            <p:spPr>
              <a:xfrm>
                <a:off x="4167193" y="4198681"/>
                <a:ext cx="804643" cy="142491"/>
              </a:xfrm>
              <a:prstGeom prst="rect">
                <a:avLst/>
              </a:prstGeom>
              <a:gradFill>
                <a:gsLst>
                  <a:gs pos="0">
                    <a:srgbClr val="7879BB"/>
                  </a:gs>
                  <a:gs pos="14000">
                    <a:srgbClr val="8A96C4"/>
                  </a:gs>
                  <a:gs pos="70000">
                    <a:srgbClr val="BA9A86"/>
                  </a:gs>
                  <a:gs pos="42000">
                    <a:srgbClr val="8EB97A"/>
                  </a:gs>
                  <a:gs pos="56000">
                    <a:srgbClr val="E1E1AD"/>
                  </a:gs>
                  <a:gs pos="28000">
                    <a:srgbClr val="BADEDF"/>
                  </a:gs>
                  <a:gs pos="84000">
                    <a:srgbClr val="AB7A77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85B81700-1E72-717E-A7C3-1ED452A48294}"/>
                  </a:ext>
                </a:extLst>
              </p:cNvPr>
              <p:cNvSpPr/>
              <p:nvPr/>
            </p:nvSpPr>
            <p:spPr>
              <a:xfrm>
                <a:off x="4167193" y="4342979"/>
                <a:ext cx="804643" cy="142491"/>
              </a:xfrm>
              <a:prstGeom prst="rect">
                <a:avLst/>
              </a:prstGeom>
              <a:gradFill>
                <a:gsLst>
                  <a:gs pos="0">
                    <a:srgbClr val="7879BB"/>
                  </a:gs>
                  <a:gs pos="14000">
                    <a:srgbClr val="8A96C4"/>
                  </a:gs>
                  <a:gs pos="70000">
                    <a:srgbClr val="BA9A86"/>
                  </a:gs>
                  <a:gs pos="42000">
                    <a:srgbClr val="8EB97A"/>
                  </a:gs>
                  <a:gs pos="56000">
                    <a:srgbClr val="E1E1AD"/>
                  </a:gs>
                  <a:gs pos="28000">
                    <a:srgbClr val="BADEDF"/>
                  </a:gs>
                  <a:gs pos="84000">
                    <a:srgbClr val="AB7A77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D9453E65-300F-6904-6BC2-CA06F2B3DC3E}"/>
                  </a:ext>
                </a:extLst>
              </p:cNvPr>
              <p:cNvSpPr/>
              <p:nvPr/>
            </p:nvSpPr>
            <p:spPr>
              <a:xfrm>
                <a:off x="4167193" y="4485470"/>
                <a:ext cx="804643" cy="142491"/>
              </a:xfrm>
              <a:prstGeom prst="rect">
                <a:avLst/>
              </a:prstGeom>
              <a:gradFill>
                <a:gsLst>
                  <a:gs pos="0">
                    <a:srgbClr val="7879BB"/>
                  </a:gs>
                  <a:gs pos="14000">
                    <a:srgbClr val="8A96C4"/>
                  </a:gs>
                  <a:gs pos="70000">
                    <a:srgbClr val="BA9A86"/>
                  </a:gs>
                  <a:gs pos="42000">
                    <a:srgbClr val="8EB97A"/>
                  </a:gs>
                  <a:gs pos="56000">
                    <a:srgbClr val="E1E1AD"/>
                  </a:gs>
                  <a:gs pos="28000">
                    <a:srgbClr val="BADEDF"/>
                  </a:gs>
                  <a:gs pos="84000">
                    <a:srgbClr val="AB7A77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9D40FF55-2ABF-C5BA-D707-68207A209285}"/>
                  </a:ext>
                </a:extLst>
              </p:cNvPr>
              <p:cNvSpPr/>
              <p:nvPr/>
            </p:nvSpPr>
            <p:spPr>
              <a:xfrm>
                <a:off x="4167193" y="4627961"/>
                <a:ext cx="804643" cy="142491"/>
              </a:xfrm>
              <a:prstGeom prst="rect">
                <a:avLst/>
              </a:prstGeom>
              <a:gradFill>
                <a:gsLst>
                  <a:gs pos="0">
                    <a:srgbClr val="7879BB"/>
                  </a:gs>
                  <a:gs pos="14000">
                    <a:srgbClr val="8A96C4"/>
                  </a:gs>
                  <a:gs pos="70000">
                    <a:srgbClr val="BA9A86"/>
                  </a:gs>
                  <a:gs pos="42000">
                    <a:srgbClr val="8EB97A"/>
                  </a:gs>
                  <a:gs pos="56000">
                    <a:srgbClr val="E1E1AD"/>
                  </a:gs>
                  <a:gs pos="28000">
                    <a:srgbClr val="BADEDF"/>
                  </a:gs>
                  <a:gs pos="84000">
                    <a:srgbClr val="AB7A77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E413412D-F667-1A52-F986-7CA169D5819A}"/>
                  </a:ext>
                </a:extLst>
              </p:cNvPr>
              <p:cNvSpPr/>
              <p:nvPr/>
            </p:nvSpPr>
            <p:spPr>
              <a:xfrm>
                <a:off x="4167193" y="4770452"/>
                <a:ext cx="804643" cy="142491"/>
              </a:xfrm>
              <a:prstGeom prst="rect">
                <a:avLst/>
              </a:prstGeom>
              <a:gradFill>
                <a:gsLst>
                  <a:gs pos="0">
                    <a:srgbClr val="7879BB"/>
                  </a:gs>
                  <a:gs pos="14000">
                    <a:srgbClr val="8A96C4"/>
                  </a:gs>
                  <a:gs pos="70000">
                    <a:srgbClr val="BA9A86"/>
                  </a:gs>
                  <a:gs pos="42000">
                    <a:srgbClr val="8EB97A"/>
                  </a:gs>
                  <a:gs pos="56000">
                    <a:srgbClr val="E1E1AD"/>
                  </a:gs>
                  <a:gs pos="28000">
                    <a:srgbClr val="BADEDF"/>
                  </a:gs>
                  <a:gs pos="84000">
                    <a:srgbClr val="AB7A77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8752110B-6E62-57DC-4FC9-C16BD8AC8B2C}"/>
                  </a:ext>
                </a:extLst>
              </p:cNvPr>
              <p:cNvSpPr/>
              <p:nvPr/>
            </p:nvSpPr>
            <p:spPr>
              <a:xfrm>
                <a:off x="4167193" y="4914750"/>
                <a:ext cx="804643" cy="142491"/>
              </a:xfrm>
              <a:prstGeom prst="rect">
                <a:avLst/>
              </a:prstGeom>
              <a:gradFill>
                <a:gsLst>
                  <a:gs pos="0">
                    <a:srgbClr val="7879BB"/>
                  </a:gs>
                  <a:gs pos="14000">
                    <a:srgbClr val="8A96C4"/>
                  </a:gs>
                  <a:gs pos="70000">
                    <a:srgbClr val="BA9A86"/>
                  </a:gs>
                  <a:gs pos="42000">
                    <a:srgbClr val="8EB97A"/>
                  </a:gs>
                  <a:gs pos="56000">
                    <a:srgbClr val="E1E1AD"/>
                  </a:gs>
                  <a:gs pos="28000">
                    <a:srgbClr val="BADEDF"/>
                  </a:gs>
                  <a:gs pos="84000">
                    <a:srgbClr val="AB7A77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38EEEA1C-778B-E529-DE52-969BBA25C4CD}"/>
                  </a:ext>
                </a:extLst>
              </p:cNvPr>
              <p:cNvSpPr/>
              <p:nvPr/>
            </p:nvSpPr>
            <p:spPr>
              <a:xfrm>
                <a:off x="4167193" y="5057241"/>
                <a:ext cx="804643" cy="142491"/>
              </a:xfrm>
              <a:prstGeom prst="rect">
                <a:avLst/>
              </a:prstGeom>
              <a:gradFill>
                <a:gsLst>
                  <a:gs pos="0">
                    <a:srgbClr val="7879BB"/>
                  </a:gs>
                  <a:gs pos="14000">
                    <a:srgbClr val="8A96C4"/>
                  </a:gs>
                  <a:gs pos="70000">
                    <a:srgbClr val="BA9A86"/>
                  </a:gs>
                  <a:gs pos="42000">
                    <a:srgbClr val="8EB97A"/>
                  </a:gs>
                  <a:gs pos="56000">
                    <a:srgbClr val="E1E1AD"/>
                  </a:gs>
                  <a:gs pos="28000">
                    <a:srgbClr val="BADEDF"/>
                  </a:gs>
                  <a:gs pos="84000">
                    <a:srgbClr val="AB7A77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2600DA19-9619-3435-A2D4-9E6AB2A87C04}"/>
                  </a:ext>
                </a:extLst>
              </p:cNvPr>
              <p:cNvSpPr/>
              <p:nvPr/>
            </p:nvSpPr>
            <p:spPr>
              <a:xfrm>
                <a:off x="4167193" y="5199732"/>
                <a:ext cx="804643" cy="142491"/>
              </a:xfrm>
              <a:prstGeom prst="rect">
                <a:avLst/>
              </a:prstGeom>
              <a:gradFill>
                <a:gsLst>
                  <a:gs pos="0">
                    <a:srgbClr val="7879BB"/>
                  </a:gs>
                  <a:gs pos="14000">
                    <a:srgbClr val="8A96C4"/>
                  </a:gs>
                  <a:gs pos="70000">
                    <a:srgbClr val="BA9A86"/>
                  </a:gs>
                  <a:gs pos="42000">
                    <a:srgbClr val="8EB97A"/>
                  </a:gs>
                  <a:gs pos="56000">
                    <a:srgbClr val="E1E1AD"/>
                  </a:gs>
                  <a:gs pos="28000">
                    <a:srgbClr val="BADEDF"/>
                  </a:gs>
                  <a:gs pos="84000">
                    <a:srgbClr val="AB7A77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7D2AD4AF-B72D-F183-835C-915CD1F0499D}"/>
                  </a:ext>
                </a:extLst>
              </p:cNvPr>
              <p:cNvSpPr/>
              <p:nvPr/>
            </p:nvSpPr>
            <p:spPr>
              <a:xfrm>
                <a:off x="4167193" y="5342223"/>
                <a:ext cx="804643" cy="142491"/>
              </a:xfrm>
              <a:prstGeom prst="rect">
                <a:avLst/>
              </a:prstGeom>
              <a:gradFill>
                <a:gsLst>
                  <a:gs pos="0">
                    <a:srgbClr val="7879BB"/>
                  </a:gs>
                  <a:gs pos="14000">
                    <a:srgbClr val="8A96C4"/>
                  </a:gs>
                  <a:gs pos="70000">
                    <a:srgbClr val="BA9A86"/>
                  </a:gs>
                  <a:gs pos="42000">
                    <a:srgbClr val="8EB97A"/>
                  </a:gs>
                  <a:gs pos="56000">
                    <a:srgbClr val="E1E1AD"/>
                  </a:gs>
                  <a:gs pos="28000">
                    <a:srgbClr val="BADEDF"/>
                  </a:gs>
                  <a:gs pos="84000">
                    <a:srgbClr val="AB7A77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88681643-C037-5BC0-F09B-F6714C0B5266}"/>
                  </a:ext>
                </a:extLst>
              </p:cNvPr>
              <p:cNvSpPr/>
              <p:nvPr/>
            </p:nvSpPr>
            <p:spPr>
              <a:xfrm>
                <a:off x="4167193" y="5486521"/>
                <a:ext cx="804643" cy="142491"/>
              </a:xfrm>
              <a:prstGeom prst="rect">
                <a:avLst/>
              </a:prstGeom>
              <a:gradFill>
                <a:gsLst>
                  <a:gs pos="0">
                    <a:srgbClr val="7879BB"/>
                  </a:gs>
                  <a:gs pos="14000">
                    <a:srgbClr val="8A96C4"/>
                  </a:gs>
                  <a:gs pos="70000">
                    <a:srgbClr val="BA9A86"/>
                  </a:gs>
                  <a:gs pos="42000">
                    <a:srgbClr val="8EB97A"/>
                  </a:gs>
                  <a:gs pos="56000">
                    <a:srgbClr val="E1E1AD"/>
                  </a:gs>
                  <a:gs pos="28000">
                    <a:srgbClr val="BADEDF"/>
                  </a:gs>
                  <a:gs pos="84000">
                    <a:srgbClr val="AB7A77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922016A8-C323-2210-8D8E-907328FE2C93}"/>
                  </a:ext>
                </a:extLst>
              </p:cNvPr>
              <p:cNvSpPr/>
              <p:nvPr/>
            </p:nvSpPr>
            <p:spPr>
              <a:xfrm>
                <a:off x="4167193" y="5629013"/>
                <a:ext cx="804643" cy="142491"/>
              </a:xfrm>
              <a:prstGeom prst="rect">
                <a:avLst/>
              </a:prstGeom>
              <a:gradFill>
                <a:gsLst>
                  <a:gs pos="0">
                    <a:srgbClr val="7879BB"/>
                  </a:gs>
                  <a:gs pos="14000">
                    <a:srgbClr val="8A96C4"/>
                  </a:gs>
                  <a:gs pos="70000">
                    <a:srgbClr val="BA9A86"/>
                  </a:gs>
                  <a:gs pos="42000">
                    <a:srgbClr val="8EB97A"/>
                  </a:gs>
                  <a:gs pos="56000">
                    <a:srgbClr val="E1E1AD"/>
                  </a:gs>
                  <a:gs pos="28000">
                    <a:srgbClr val="BADEDF"/>
                  </a:gs>
                  <a:gs pos="84000">
                    <a:srgbClr val="AB7A77"/>
                  </a:gs>
                </a:gsLst>
                <a:lin ang="0" scaled="0"/>
              </a:gra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3" name="ZoneTexte 723">
              <a:extLst>
                <a:ext uri="{FF2B5EF4-FFF2-40B4-BE49-F238E27FC236}">
                  <a16:creationId xmlns:a16="http://schemas.microsoft.com/office/drawing/2014/main" id="{444D7068-1E6D-374A-4BE8-91D21117A924}"/>
                </a:ext>
              </a:extLst>
            </p:cNvPr>
            <p:cNvSpPr txBox="1"/>
            <p:nvPr/>
          </p:nvSpPr>
          <p:spPr>
            <a:xfrm>
              <a:off x="8084456" y="4737594"/>
              <a:ext cx="2872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i="1" dirty="0"/>
                <a:t>N</a:t>
              </a:r>
              <a:endParaRPr lang="en-US" sz="1100" i="1" dirty="0"/>
            </a:p>
          </p:txBody>
        </p:sp>
        <p:sp>
          <p:nvSpPr>
            <p:cNvPr id="24" name="ZoneTexte 724">
              <a:extLst>
                <a:ext uri="{FF2B5EF4-FFF2-40B4-BE49-F238E27FC236}">
                  <a16:creationId xmlns:a16="http://schemas.microsoft.com/office/drawing/2014/main" id="{4ACA5808-0D29-B807-DCE8-6D905D2CBF85}"/>
                </a:ext>
              </a:extLst>
            </p:cNvPr>
            <p:cNvSpPr txBox="1"/>
            <p:nvPr/>
          </p:nvSpPr>
          <p:spPr>
            <a:xfrm>
              <a:off x="8998773" y="2258281"/>
              <a:ext cx="2551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/>
                <a:t>J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C23ED257-6B60-1BE9-9830-7C90A7A1F84F}"/>
                </a:ext>
              </a:extLst>
            </p:cNvPr>
            <p:cNvSpPr txBox="1"/>
            <p:nvPr/>
          </p:nvSpPr>
          <p:spPr>
            <a:xfrm>
              <a:off x="8517837" y="492618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FR" sz="2400" b="1" dirty="0"/>
                <a:t>D</a:t>
              </a:r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5ABDA727-77FE-E833-3F1D-115AD6D1C0C0}"/>
                </a:ext>
              </a:extLst>
            </p:cNvPr>
            <p:cNvSpPr/>
            <p:nvPr/>
          </p:nvSpPr>
          <p:spPr>
            <a:xfrm>
              <a:off x="9974363" y="2483486"/>
              <a:ext cx="142128" cy="142491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9C64531D-9181-CF30-78F8-28CB3D925E4C}"/>
                </a:ext>
              </a:extLst>
            </p:cNvPr>
            <p:cNvSpPr/>
            <p:nvPr/>
          </p:nvSpPr>
          <p:spPr>
            <a:xfrm>
              <a:off x="9974363" y="2625977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89E808E4-3FE1-CAD9-FE7A-96CB8285C86D}"/>
                </a:ext>
              </a:extLst>
            </p:cNvPr>
            <p:cNvSpPr/>
            <p:nvPr/>
          </p:nvSpPr>
          <p:spPr>
            <a:xfrm>
              <a:off x="9974363" y="2770275"/>
              <a:ext cx="142128" cy="142491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70332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E3DCF2FB-624A-123C-F931-0C951E12A435}"/>
                </a:ext>
              </a:extLst>
            </p:cNvPr>
            <p:cNvSpPr/>
            <p:nvPr/>
          </p:nvSpPr>
          <p:spPr>
            <a:xfrm>
              <a:off x="9974363" y="2912766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8B6E9898-8826-FF3A-5D70-9ADC9D8128AF}"/>
                </a:ext>
              </a:extLst>
            </p:cNvPr>
            <p:cNvSpPr/>
            <p:nvPr/>
          </p:nvSpPr>
          <p:spPr>
            <a:xfrm>
              <a:off x="9974363" y="3055257"/>
              <a:ext cx="142128" cy="142491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24844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8D405BB0-1923-1382-51C3-8F862F0B79ED}"/>
                </a:ext>
              </a:extLst>
            </p:cNvPr>
            <p:cNvSpPr/>
            <p:nvPr/>
          </p:nvSpPr>
          <p:spPr>
            <a:xfrm>
              <a:off x="9974363" y="3197748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73ACEDFC-7ABA-3B7F-84F6-4DFC3A410EC7}"/>
                </a:ext>
              </a:extLst>
            </p:cNvPr>
            <p:cNvSpPr/>
            <p:nvPr/>
          </p:nvSpPr>
          <p:spPr>
            <a:xfrm>
              <a:off x="9974363" y="3340240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0705990E-7A0B-E39A-01C1-AEC08275364F}"/>
                </a:ext>
              </a:extLst>
            </p:cNvPr>
            <p:cNvSpPr/>
            <p:nvPr/>
          </p:nvSpPr>
          <p:spPr>
            <a:xfrm>
              <a:off x="9974363" y="3484538"/>
              <a:ext cx="142128" cy="142491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10047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68F9BE4D-E013-E329-8FEC-467EB70CBBBA}"/>
                </a:ext>
              </a:extLst>
            </p:cNvPr>
            <p:cNvSpPr/>
            <p:nvPr/>
          </p:nvSpPr>
          <p:spPr>
            <a:xfrm>
              <a:off x="9974363" y="3627029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F9DF2F93-CF94-EA9E-4E6B-701EEDA9487C}"/>
                </a:ext>
              </a:extLst>
            </p:cNvPr>
            <p:cNvSpPr/>
            <p:nvPr/>
          </p:nvSpPr>
          <p:spPr>
            <a:xfrm>
              <a:off x="9974363" y="3769520"/>
              <a:ext cx="142128" cy="142491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89772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2C22A285-1DB0-99B6-31F8-3B125B7D9E98}"/>
                </a:ext>
              </a:extLst>
            </p:cNvPr>
            <p:cNvSpPr/>
            <p:nvPr/>
          </p:nvSpPr>
          <p:spPr>
            <a:xfrm>
              <a:off x="9974363" y="3912011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E2E3B099-E00E-04AF-FD21-A5BB227464A5}"/>
                </a:ext>
              </a:extLst>
            </p:cNvPr>
            <p:cNvSpPr/>
            <p:nvPr/>
          </p:nvSpPr>
          <p:spPr>
            <a:xfrm>
              <a:off x="9974363" y="4056309"/>
              <a:ext cx="142128" cy="142491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BAB4F395-C863-8D0A-A441-5AA18E0678F5}"/>
                </a:ext>
              </a:extLst>
            </p:cNvPr>
            <p:cNvSpPr/>
            <p:nvPr/>
          </p:nvSpPr>
          <p:spPr>
            <a:xfrm>
              <a:off x="9974363" y="4198800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E3B9E414-1C9C-26DA-8C9B-2626DAE107FE}"/>
                </a:ext>
              </a:extLst>
            </p:cNvPr>
            <p:cNvSpPr/>
            <p:nvPr/>
          </p:nvSpPr>
          <p:spPr>
            <a:xfrm>
              <a:off x="9974363" y="4341291"/>
              <a:ext cx="142128" cy="142491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70022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73687131-90B3-8453-045B-E3FA0CE6BCF8}"/>
                </a:ext>
              </a:extLst>
            </p:cNvPr>
            <p:cNvSpPr/>
            <p:nvPr/>
          </p:nvSpPr>
          <p:spPr>
            <a:xfrm>
              <a:off x="9974363" y="4483782"/>
              <a:ext cx="142128" cy="142491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2517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751D5187-FB7A-5930-84B2-0344F76B00B2}"/>
                </a:ext>
              </a:extLst>
            </p:cNvPr>
            <p:cNvSpPr/>
            <p:nvPr/>
          </p:nvSpPr>
          <p:spPr>
            <a:xfrm>
              <a:off x="9974363" y="4628080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79AC5649-0874-ACA3-534A-636015EB748B}"/>
                </a:ext>
              </a:extLst>
            </p:cNvPr>
            <p:cNvSpPr/>
            <p:nvPr/>
          </p:nvSpPr>
          <p:spPr>
            <a:xfrm>
              <a:off x="9974363" y="4770571"/>
              <a:ext cx="142128" cy="142491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14595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ZoneTexte 723">
              <a:extLst>
                <a:ext uri="{FF2B5EF4-FFF2-40B4-BE49-F238E27FC236}">
                  <a16:creationId xmlns:a16="http://schemas.microsoft.com/office/drawing/2014/main" id="{EB13A3B4-CD3C-28BA-7B90-AD04D4FDF626}"/>
                </a:ext>
              </a:extLst>
            </p:cNvPr>
            <p:cNvSpPr txBox="1"/>
            <p:nvPr/>
          </p:nvSpPr>
          <p:spPr>
            <a:xfrm>
              <a:off x="9738061" y="4737594"/>
              <a:ext cx="2872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i="1" dirty="0"/>
                <a:t>N</a:t>
              </a:r>
              <a:endParaRPr lang="en-US" sz="1100" i="1" dirty="0"/>
            </a:p>
          </p:txBody>
        </p: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6AB2323A-76C6-2E0D-8518-E8943E1B5382}"/>
                </a:ext>
              </a:extLst>
            </p:cNvPr>
            <p:cNvSpPr/>
            <p:nvPr/>
          </p:nvSpPr>
          <p:spPr>
            <a:xfrm>
              <a:off x="10116492" y="2483486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Rettangolo 46">
              <a:extLst>
                <a:ext uri="{FF2B5EF4-FFF2-40B4-BE49-F238E27FC236}">
                  <a16:creationId xmlns:a16="http://schemas.microsoft.com/office/drawing/2014/main" id="{22821DF0-A4C1-4F9D-0BCD-A1A6CE84814D}"/>
                </a:ext>
              </a:extLst>
            </p:cNvPr>
            <p:cNvSpPr/>
            <p:nvPr/>
          </p:nvSpPr>
          <p:spPr>
            <a:xfrm>
              <a:off x="10116492" y="2625977"/>
              <a:ext cx="142128" cy="14249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215F8BFD-6664-D111-D052-72ED6B97B100}"/>
                </a:ext>
              </a:extLst>
            </p:cNvPr>
            <p:cNvSpPr/>
            <p:nvPr/>
          </p:nvSpPr>
          <p:spPr>
            <a:xfrm>
              <a:off x="10116492" y="2770275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62EB6E58-2129-7187-1493-C59F08A8F00C}"/>
                </a:ext>
              </a:extLst>
            </p:cNvPr>
            <p:cNvSpPr/>
            <p:nvPr/>
          </p:nvSpPr>
          <p:spPr>
            <a:xfrm>
              <a:off x="10116492" y="2912766"/>
              <a:ext cx="142128" cy="14249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F45AC705-1BE9-4376-F713-7AC6E82621CC}"/>
                </a:ext>
              </a:extLst>
            </p:cNvPr>
            <p:cNvSpPr/>
            <p:nvPr/>
          </p:nvSpPr>
          <p:spPr>
            <a:xfrm>
              <a:off x="10116492" y="3055257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F7D0599C-675F-9E17-9687-E1C4E98DBF14}"/>
                </a:ext>
              </a:extLst>
            </p:cNvPr>
            <p:cNvSpPr/>
            <p:nvPr/>
          </p:nvSpPr>
          <p:spPr>
            <a:xfrm>
              <a:off x="10116492" y="3197748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55211E48-4418-7238-E869-AD5621126500}"/>
                </a:ext>
              </a:extLst>
            </p:cNvPr>
            <p:cNvSpPr/>
            <p:nvPr/>
          </p:nvSpPr>
          <p:spPr>
            <a:xfrm>
              <a:off x="10116492" y="3340240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1BF8CE01-0064-B4BF-FCCF-C069FED81C73}"/>
                </a:ext>
              </a:extLst>
            </p:cNvPr>
            <p:cNvSpPr/>
            <p:nvPr/>
          </p:nvSpPr>
          <p:spPr>
            <a:xfrm>
              <a:off x="10116492" y="3484538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E1584384-E103-564D-1A73-A03213FC5ECB}"/>
                </a:ext>
              </a:extLst>
            </p:cNvPr>
            <p:cNvSpPr/>
            <p:nvPr/>
          </p:nvSpPr>
          <p:spPr>
            <a:xfrm>
              <a:off x="10116492" y="3627029"/>
              <a:ext cx="142128" cy="14249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FC470B71-E892-74B0-48DB-89D57AA708A4}"/>
                </a:ext>
              </a:extLst>
            </p:cNvPr>
            <p:cNvSpPr/>
            <p:nvPr/>
          </p:nvSpPr>
          <p:spPr>
            <a:xfrm>
              <a:off x="10116492" y="3769520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B0B875BA-82E4-0B23-2987-39A07E97A3C3}"/>
                </a:ext>
              </a:extLst>
            </p:cNvPr>
            <p:cNvSpPr/>
            <p:nvPr/>
          </p:nvSpPr>
          <p:spPr>
            <a:xfrm>
              <a:off x="10116492" y="3912011"/>
              <a:ext cx="142128" cy="14249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9CAA9829-D8CA-5A2C-C88B-4D4EDC86FDED}"/>
                </a:ext>
              </a:extLst>
            </p:cNvPr>
            <p:cNvSpPr/>
            <p:nvPr/>
          </p:nvSpPr>
          <p:spPr>
            <a:xfrm>
              <a:off x="10116492" y="4056309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AE0B7D09-FA31-2C37-9EE0-EC01C3E8BFE6}"/>
                </a:ext>
              </a:extLst>
            </p:cNvPr>
            <p:cNvSpPr/>
            <p:nvPr/>
          </p:nvSpPr>
          <p:spPr>
            <a:xfrm>
              <a:off x="10116492" y="4198800"/>
              <a:ext cx="142128" cy="142491"/>
            </a:xfrm>
            <a:prstGeom prst="rect">
              <a:avLst/>
            </a:prstGeom>
            <a:solidFill>
              <a:srgbClr val="FF0000">
                <a:alpha val="30107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B970FD25-AB9B-9191-6B3A-7A7143150BCB}"/>
                </a:ext>
              </a:extLst>
            </p:cNvPr>
            <p:cNvSpPr/>
            <p:nvPr/>
          </p:nvSpPr>
          <p:spPr>
            <a:xfrm>
              <a:off x="10116492" y="4341291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F68BA8E2-37AB-F002-7CF7-708C96583B29}"/>
                </a:ext>
              </a:extLst>
            </p:cNvPr>
            <p:cNvSpPr/>
            <p:nvPr/>
          </p:nvSpPr>
          <p:spPr>
            <a:xfrm>
              <a:off x="10116492" y="4483782"/>
              <a:ext cx="142128" cy="142491"/>
            </a:xfrm>
            <a:prstGeom prst="rect">
              <a:avLst/>
            </a:prstGeom>
            <a:solidFill>
              <a:srgbClr val="FF0000">
                <a:alpha val="70198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F0CFFCFD-5B02-CC56-33C2-4CFEEEA489A5}"/>
                </a:ext>
              </a:extLst>
            </p:cNvPr>
            <p:cNvSpPr/>
            <p:nvPr/>
          </p:nvSpPr>
          <p:spPr>
            <a:xfrm>
              <a:off x="10116492" y="4628080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92D3F7FF-D881-DF6A-426A-477B4990A611}"/>
                </a:ext>
              </a:extLst>
            </p:cNvPr>
            <p:cNvSpPr/>
            <p:nvPr/>
          </p:nvSpPr>
          <p:spPr>
            <a:xfrm>
              <a:off x="10116492" y="4770571"/>
              <a:ext cx="142128" cy="142491"/>
            </a:xfrm>
            <a:prstGeom prst="rect">
              <a:avLst/>
            </a:prstGeom>
            <a:solidFill>
              <a:srgbClr val="FF0000">
                <a:alpha val="5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5D4A8BAA-8A80-3E3A-A004-364AB4C7E6A6}"/>
                </a:ext>
              </a:extLst>
            </p:cNvPr>
            <p:cNvSpPr/>
            <p:nvPr/>
          </p:nvSpPr>
          <p:spPr>
            <a:xfrm>
              <a:off x="10259550" y="2483486"/>
              <a:ext cx="142128" cy="142491"/>
            </a:xfrm>
            <a:prstGeom prst="rect">
              <a:avLst/>
            </a:prstGeom>
            <a:solidFill>
              <a:srgbClr val="FFFF00">
                <a:alpha val="4966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158B18FD-2D19-9EC6-9472-538B2EE99DD5}"/>
                </a:ext>
              </a:extLst>
            </p:cNvPr>
            <p:cNvSpPr/>
            <p:nvPr/>
          </p:nvSpPr>
          <p:spPr>
            <a:xfrm>
              <a:off x="10259550" y="2625977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CF21A6D6-DA7C-5233-414C-6B576DF7D134}"/>
                </a:ext>
              </a:extLst>
            </p:cNvPr>
            <p:cNvSpPr/>
            <p:nvPr/>
          </p:nvSpPr>
          <p:spPr>
            <a:xfrm>
              <a:off x="10259550" y="2770275"/>
              <a:ext cx="142128" cy="142491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83BEA3ED-2BC4-511E-78A1-6F91EBC443F8}"/>
                </a:ext>
              </a:extLst>
            </p:cNvPr>
            <p:cNvSpPr/>
            <p:nvPr/>
          </p:nvSpPr>
          <p:spPr>
            <a:xfrm>
              <a:off x="10259550" y="2912766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22F0CC70-3233-0EE6-6CCB-907F5C69593D}"/>
                </a:ext>
              </a:extLst>
            </p:cNvPr>
            <p:cNvSpPr/>
            <p:nvPr/>
          </p:nvSpPr>
          <p:spPr>
            <a:xfrm>
              <a:off x="10259550" y="3055257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C142336E-CC29-0917-8F8F-2D10FA00EEA3}"/>
                </a:ext>
              </a:extLst>
            </p:cNvPr>
            <p:cNvSpPr/>
            <p:nvPr/>
          </p:nvSpPr>
          <p:spPr>
            <a:xfrm>
              <a:off x="10259550" y="3197748"/>
              <a:ext cx="142128" cy="1424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Rettangolo 68">
              <a:extLst>
                <a:ext uri="{FF2B5EF4-FFF2-40B4-BE49-F238E27FC236}">
                  <a16:creationId xmlns:a16="http://schemas.microsoft.com/office/drawing/2014/main" id="{B0E1C65B-826E-B184-BAEB-2D7AACB08428}"/>
                </a:ext>
              </a:extLst>
            </p:cNvPr>
            <p:cNvSpPr/>
            <p:nvPr/>
          </p:nvSpPr>
          <p:spPr>
            <a:xfrm>
              <a:off x="10259550" y="3340240"/>
              <a:ext cx="142128" cy="14249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Rettangolo 69">
              <a:extLst>
                <a:ext uri="{FF2B5EF4-FFF2-40B4-BE49-F238E27FC236}">
                  <a16:creationId xmlns:a16="http://schemas.microsoft.com/office/drawing/2014/main" id="{7CA10F02-3D99-4F8C-DC96-9BC69B69341B}"/>
                </a:ext>
              </a:extLst>
            </p:cNvPr>
            <p:cNvSpPr/>
            <p:nvPr/>
          </p:nvSpPr>
          <p:spPr>
            <a:xfrm>
              <a:off x="10259550" y="3484538"/>
              <a:ext cx="142128" cy="142491"/>
            </a:xfrm>
            <a:prstGeom prst="rect">
              <a:avLst/>
            </a:prstGeom>
            <a:solidFill>
              <a:srgbClr val="FFFF00">
                <a:alpha val="51107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Rettangolo 70">
              <a:extLst>
                <a:ext uri="{FF2B5EF4-FFF2-40B4-BE49-F238E27FC236}">
                  <a16:creationId xmlns:a16="http://schemas.microsoft.com/office/drawing/2014/main" id="{5B0B0737-026A-879F-1CE5-DA2D57FE1501}"/>
                </a:ext>
              </a:extLst>
            </p:cNvPr>
            <p:cNvSpPr/>
            <p:nvPr/>
          </p:nvSpPr>
          <p:spPr>
            <a:xfrm>
              <a:off x="10259550" y="3627029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Rettangolo 71">
              <a:extLst>
                <a:ext uri="{FF2B5EF4-FFF2-40B4-BE49-F238E27FC236}">
                  <a16:creationId xmlns:a16="http://schemas.microsoft.com/office/drawing/2014/main" id="{45ED10C2-964F-BC13-78B6-4A01867499A2}"/>
                </a:ext>
              </a:extLst>
            </p:cNvPr>
            <p:cNvSpPr/>
            <p:nvPr/>
          </p:nvSpPr>
          <p:spPr>
            <a:xfrm>
              <a:off x="10259550" y="3769520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ABDAC213-F1EE-0E61-717A-CD421469F8A2}"/>
                </a:ext>
              </a:extLst>
            </p:cNvPr>
            <p:cNvSpPr/>
            <p:nvPr/>
          </p:nvSpPr>
          <p:spPr>
            <a:xfrm>
              <a:off x="10259550" y="3912011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Rettangolo 73">
              <a:extLst>
                <a:ext uri="{FF2B5EF4-FFF2-40B4-BE49-F238E27FC236}">
                  <a16:creationId xmlns:a16="http://schemas.microsoft.com/office/drawing/2014/main" id="{208B943E-6D7D-4D61-4DC8-EF282409515F}"/>
                </a:ext>
              </a:extLst>
            </p:cNvPr>
            <p:cNvSpPr/>
            <p:nvPr/>
          </p:nvSpPr>
          <p:spPr>
            <a:xfrm>
              <a:off x="10259550" y="4056309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Rettangolo 74">
              <a:extLst>
                <a:ext uri="{FF2B5EF4-FFF2-40B4-BE49-F238E27FC236}">
                  <a16:creationId xmlns:a16="http://schemas.microsoft.com/office/drawing/2014/main" id="{8394D2B3-505C-0F48-E049-DAD67A308CA5}"/>
                </a:ext>
              </a:extLst>
            </p:cNvPr>
            <p:cNvSpPr/>
            <p:nvPr/>
          </p:nvSpPr>
          <p:spPr>
            <a:xfrm>
              <a:off x="10259550" y="4198800"/>
              <a:ext cx="142128" cy="142491"/>
            </a:xfrm>
            <a:prstGeom prst="rect">
              <a:avLst/>
            </a:prstGeom>
            <a:solidFill>
              <a:srgbClr val="FFFF00">
                <a:alpha val="25205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Rettangolo 75">
              <a:extLst>
                <a:ext uri="{FF2B5EF4-FFF2-40B4-BE49-F238E27FC236}">
                  <a16:creationId xmlns:a16="http://schemas.microsoft.com/office/drawing/2014/main" id="{5ACA42A0-6853-FAC4-5339-4047EF56264E}"/>
                </a:ext>
              </a:extLst>
            </p:cNvPr>
            <p:cNvSpPr/>
            <p:nvPr/>
          </p:nvSpPr>
          <p:spPr>
            <a:xfrm>
              <a:off x="10259550" y="4341291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Rettangolo 76">
              <a:extLst>
                <a:ext uri="{FF2B5EF4-FFF2-40B4-BE49-F238E27FC236}">
                  <a16:creationId xmlns:a16="http://schemas.microsoft.com/office/drawing/2014/main" id="{159B1A88-7A4A-A93B-EFF4-0EC813CE4DD9}"/>
                </a:ext>
              </a:extLst>
            </p:cNvPr>
            <p:cNvSpPr/>
            <p:nvPr/>
          </p:nvSpPr>
          <p:spPr>
            <a:xfrm>
              <a:off x="10259550" y="4483782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8" name="Rettangolo 77">
              <a:extLst>
                <a:ext uri="{FF2B5EF4-FFF2-40B4-BE49-F238E27FC236}">
                  <a16:creationId xmlns:a16="http://schemas.microsoft.com/office/drawing/2014/main" id="{0625D16D-40C7-F06A-5B2E-89C1268963B6}"/>
                </a:ext>
              </a:extLst>
            </p:cNvPr>
            <p:cNvSpPr/>
            <p:nvPr/>
          </p:nvSpPr>
          <p:spPr>
            <a:xfrm>
              <a:off x="10259550" y="4628080"/>
              <a:ext cx="142128" cy="142491"/>
            </a:xfrm>
            <a:prstGeom prst="rect">
              <a:avLst/>
            </a:prstGeom>
            <a:solidFill>
              <a:srgbClr val="FFFF00">
                <a:alpha val="79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9" name="Rettangolo 78">
              <a:extLst>
                <a:ext uri="{FF2B5EF4-FFF2-40B4-BE49-F238E27FC236}">
                  <a16:creationId xmlns:a16="http://schemas.microsoft.com/office/drawing/2014/main" id="{BD31E656-C25A-5C03-0C5B-9D526E0CEA2C}"/>
                </a:ext>
              </a:extLst>
            </p:cNvPr>
            <p:cNvSpPr/>
            <p:nvPr/>
          </p:nvSpPr>
          <p:spPr>
            <a:xfrm>
              <a:off x="10259550" y="4770571"/>
              <a:ext cx="142128" cy="1424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464F4B26-3DFA-CFA5-A2BF-C490526BB602}"/>
                </a:ext>
              </a:extLst>
            </p:cNvPr>
            <p:cNvSpPr txBox="1"/>
            <p:nvPr/>
          </p:nvSpPr>
          <p:spPr>
            <a:xfrm>
              <a:off x="9999357" y="4923893"/>
              <a:ext cx="374128" cy="423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FR" sz="2400" b="1" dirty="0"/>
                <a:t>C</a:t>
              </a:r>
            </a:p>
          </p:txBody>
        </p:sp>
        <p:grpSp>
          <p:nvGrpSpPr>
            <p:cNvPr id="81" name="Gruppo 80">
              <a:extLst>
                <a:ext uri="{FF2B5EF4-FFF2-40B4-BE49-F238E27FC236}">
                  <a16:creationId xmlns:a16="http://schemas.microsoft.com/office/drawing/2014/main" id="{B4E7C417-E12E-284C-E8DE-4BA0235E0F37}"/>
                </a:ext>
              </a:extLst>
            </p:cNvPr>
            <p:cNvGrpSpPr/>
            <p:nvPr/>
          </p:nvGrpSpPr>
          <p:grpSpPr>
            <a:xfrm>
              <a:off x="10710190" y="2483486"/>
              <a:ext cx="804643" cy="859306"/>
              <a:chOff x="3978993" y="911963"/>
              <a:chExt cx="804643" cy="859306"/>
            </a:xfrm>
          </p:grpSpPr>
          <p:sp>
            <p:nvSpPr>
              <p:cNvPr id="82" name="Rettangolo 81">
                <a:extLst>
                  <a:ext uri="{FF2B5EF4-FFF2-40B4-BE49-F238E27FC236}">
                    <a16:creationId xmlns:a16="http://schemas.microsoft.com/office/drawing/2014/main" id="{1350491F-C2F5-1EB2-C8AA-360DBF544D53}"/>
                  </a:ext>
                </a:extLst>
              </p:cNvPr>
              <p:cNvSpPr/>
              <p:nvPr/>
            </p:nvSpPr>
            <p:spPr>
              <a:xfrm>
                <a:off x="3978993" y="911963"/>
                <a:ext cx="804643" cy="142491"/>
              </a:xfrm>
              <a:prstGeom prst="rect">
                <a:avLst/>
              </a:prstGeom>
              <a:solidFill>
                <a:schemeClr val="tx2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3" name="Rettangolo 82">
                <a:extLst>
                  <a:ext uri="{FF2B5EF4-FFF2-40B4-BE49-F238E27FC236}">
                    <a16:creationId xmlns:a16="http://schemas.microsoft.com/office/drawing/2014/main" id="{E0387CD5-EA1B-F13E-AA61-D44585F97A1F}"/>
                  </a:ext>
                </a:extLst>
              </p:cNvPr>
              <p:cNvSpPr/>
              <p:nvPr/>
            </p:nvSpPr>
            <p:spPr>
              <a:xfrm>
                <a:off x="3978993" y="1054454"/>
                <a:ext cx="804643" cy="142491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4" name="Rettangolo 83">
                <a:extLst>
                  <a:ext uri="{FF2B5EF4-FFF2-40B4-BE49-F238E27FC236}">
                    <a16:creationId xmlns:a16="http://schemas.microsoft.com/office/drawing/2014/main" id="{9C00D182-2A19-9B58-ABEB-E7EFDED0B05F}"/>
                  </a:ext>
                </a:extLst>
              </p:cNvPr>
              <p:cNvSpPr/>
              <p:nvPr/>
            </p:nvSpPr>
            <p:spPr>
              <a:xfrm>
                <a:off x="3978993" y="1198752"/>
                <a:ext cx="804643" cy="142491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5" name="CasellaDiTesto 84">
                <a:extLst>
                  <a:ext uri="{FF2B5EF4-FFF2-40B4-BE49-F238E27FC236}">
                    <a16:creationId xmlns:a16="http://schemas.microsoft.com/office/drawing/2014/main" id="{C7BC32FA-0639-0372-17FE-56B3C462F9E7}"/>
                  </a:ext>
                </a:extLst>
              </p:cNvPr>
              <p:cNvSpPr txBox="1"/>
              <p:nvPr/>
            </p:nvSpPr>
            <p:spPr>
              <a:xfrm>
                <a:off x="4144945" y="1347395"/>
                <a:ext cx="472738" cy="423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FR" sz="2400" b="1" dirty="0"/>
                  <a:t>S</a:t>
                </a:r>
                <a:r>
                  <a:rPr lang="it-FR" sz="2400" baseline="30000" dirty="0"/>
                  <a:t>T</a:t>
                </a:r>
              </a:p>
            </p:txBody>
          </p:sp>
        </p:grpSp>
        <p:sp>
          <p:nvSpPr>
            <p:cNvPr id="86" name="ZoneTexte 724">
              <a:extLst>
                <a:ext uri="{FF2B5EF4-FFF2-40B4-BE49-F238E27FC236}">
                  <a16:creationId xmlns:a16="http://schemas.microsoft.com/office/drawing/2014/main" id="{29E9E893-03A4-1F65-8189-6D97B7643B16}"/>
                </a:ext>
              </a:extLst>
            </p:cNvPr>
            <p:cNvSpPr txBox="1"/>
            <p:nvPr/>
          </p:nvSpPr>
          <p:spPr>
            <a:xfrm>
              <a:off x="10261114" y="2258281"/>
              <a:ext cx="2792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/>
                <a:t>A</a:t>
              </a:r>
            </a:p>
          </p:txBody>
        </p:sp>
        <p:sp>
          <p:nvSpPr>
            <p:cNvPr id="87" name="ZoneTexte 724">
              <a:extLst>
                <a:ext uri="{FF2B5EF4-FFF2-40B4-BE49-F238E27FC236}">
                  <a16:creationId xmlns:a16="http://schemas.microsoft.com/office/drawing/2014/main" id="{C980F613-F18E-ABE3-031F-DB54199B2409}"/>
                </a:ext>
              </a:extLst>
            </p:cNvPr>
            <p:cNvSpPr txBox="1"/>
            <p:nvPr/>
          </p:nvSpPr>
          <p:spPr>
            <a:xfrm>
              <a:off x="10499288" y="2733768"/>
              <a:ext cx="2792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/>
                <a:t>A</a:t>
              </a:r>
            </a:p>
          </p:txBody>
        </p:sp>
        <p:sp>
          <p:nvSpPr>
            <p:cNvPr id="88" name="ZoneTexte 724">
              <a:extLst>
                <a:ext uri="{FF2B5EF4-FFF2-40B4-BE49-F238E27FC236}">
                  <a16:creationId xmlns:a16="http://schemas.microsoft.com/office/drawing/2014/main" id="{28E12DA7-F1AE-2353-230E-8711B88B5C02}"/>
                </a:ext>
              </a:extLst>
            </p:cNvPr>
            <p:cNvSpPr txBox="1"/>
            <p:nvPr/>
          </p:nvSpPr>
          <p:spPr>
            <a:xfrm>
              <a:off x="11387394" y="2261512"/>
              <a:ext cx="2551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/>
                <a:t>J</a:t>
              </a:r>
            </a:p>
          </p:txBody>
        </p: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32CB8783-6877-08E6-72E0-5682DC6DEC6C}"/>
                </a:ext>
              </a:extLst>
            </p:cNvPr>
            <p:cNvSpPr txBox="1"/>
            <p:nvPr/>
          </p:nvSpPr>
          <p:spPr>
            <a:xfrm>
              <a:off x="9359520" y="3436664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ctr" defTabSz="457200" rtl="0" eaLnBrk="1" latinLnBrk="0" hangingPunct="1"/>
              <a:r>
                <a:rPr lang="it-FR" sz="2800" b="1" dirty="0">
                  <a:solidFill>
                    <a:srgbClr val="000037"/>
                  </a:solidFill>
                </a:rPr>
                <a:t>=</a:t>
              </a:r>
            </a:p>
          </p:txBody>
        </p:sp>
      </p:grpSp>
      <p:sp>
        <p:nvSpPr>
          <p:cNvPr id="92" name="Rettangolo con angoli arrotondati 91">
            <a:extLst>
              <a:ext uri="{FF2B5EF4-FFF2-40B4-BE49-F238E27FC236}">
                <a16:creationId xmlns:a16="http://schemas.microsoft.com/office/drawing/2014/main" id="{1E200DF3-F255-B1A4-55E6-B57F90A9993C}"/>
              </a:ext>
            </a:extLst>
          </p:cNvPr>
          <p:cNvSpPr/>
          <p:nvPr/>
        </p:nvSpPr>
        <p:spPr>
          <a:xfrm>
            <a:off x="7918347" y="1162252"/>
            <a:ext cx="3890355" cy="5207323"/>
          </a:xfrm>
          <a:prstGeom prst="roundRect">
            <a:avLst/>
          </a:prstGeom>
          <a:noFill/>
          <a:ln w="50800">
            <a:solidFill>
              <a:srgbClr val="000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 dirty="0"/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BD6C96ED-D0B1-F46C-8EA7-8F9EEE7F25F7}"/>
              </a:ext>
            </a:extLst>
          </p:cNvPr>
          <p:cNvSpPr txBox="1"/>
          <p:nvPr/>
        </p:nvSpPr>
        <p:spPr>
          <a:xfrm>
            <a:off x="8305818" y="652600"/>
            <a:ext cx="311541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algn="ctr" defTabSz="457200" rtl="0" eaLnBrk="1" latinLnBrk="0" hangingPunct="1"/>
            <a:r>
              <a:rPr lang="it-FR" sz="2000" b="1" dirty="0">
                <a:solidFill>
                  <a:srgbClr val="000037"/>
                </a:solidFill>
              </a:rPr>
              <a:t>The bilinear spectral resolution/unmixing model</a:t>
            </a:r>
          </a:p>
        </p:txBody>
      </p:sp>
      <p:sp>
        <p:nvSpPr>
          <p:cNvPr id="106" name="CasellaDiTesto 105">
            <a:extLst>
              <a:ext uri="{FF2B5EF4-FFF2-40B4-BE49-F238E27FC236}">
                <a16:creationId xmlns:a16="http://schemas.microsoft.com/office/drawing/2014/main" id="{340D056C-83E0-BB35-7A52-9F4B0C303B9A}"/>
              </a:ext>
            </a:extLst>
          </p:cNvPr>
          <p:cNvSpPr txBox="1"/>
          <p:nvPr/>
        </p:nvSpPr>
        <p:spPr>
          <a:xfrm>
            <a:off x="1495922" y="5661689"/>
            <a:ext cx="43346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algn="ctr" defTabSz="457200" rtl="0" eaLnBrk="1" latinLnBrk="0" hangingPunct="1"/>
            <a:r>
              <a:rPr lang="it-IT" sz="2000" b="1" dirty="0">
                <a:solidFill>
                  <a:srgbClr val="000037"/>
                </a:solidFill>
              </a:rPr>
              <a:t>d</a:t>
            </a:r>
            <a:r>
              <a:rPr lang="it-FR" sz="2000" b="1" dirty="0">
                <a:solidFill>
                  <a:srgbClr val="000037"/>
                </a:solidFill>
              </a:rPr>
              <a:t> = </a:t>
            </a:r>
            <a:r>
              <a:rPr lang="it-FR" sz="2000" i="1" dirty="0">
                <a:solidFill>
                  <a:srgbClr val="000037"/>
                </a:solidFill>
              </a:rPr>
              <a:t>c</a:t>
            </a:r>
            <a:r>
              <a:rPr lang="it-FR" sz="2000" baseline="-25000" dirty="0">
                <a:solidFill>
                  <a:srgbClr val="000037"/>
                </a:solidFill>
              </a:rPr>
              <a:t>1</a:t>
            </a:r>
            <a:r>
              <a:rPr lang="it-FR" sz="2000" b="1" dirty="0">
                <a:solidFill>
                  <a:srgbClr val="000037"/>
                </a:solidFill>
              </a:rPr>
              <a:t>s</a:t>
            </a:r>
            <a:r>
              <a:rPr lang="it-FR" sz="2000" baseline="-25000" dirty="0">
                <a:solidFill>
                  <a:srgbClr val="000037"/>
                </a:solidFill>
              </a:rPr>
              <a:t>1</a:t>
            </a:r>
            <a:r>
              <a:rPr lang="it-FR" sz="2000" b="1" dirty="0">
                <a:solidFill>
                  <a:srgbClr val="000037"/>
                </a:solidFill>
              </a:rPr>
              <a:t> + </a:t>
            </a:r>
            <a:r>
              <a:rPr lang="it-FR" sz="2000" i="1" dirty="0">
                <a:solidFill>
                  <a:srgbClr val="000037"/>
                </a:solidFill>
              </a:rPr>
              <a:t>c</a:t>
            </a:r>
            <a:r>
              <a:rPr lang="it-FR" sz="2000" baseline="-25000" dirty="0">
                <a:solidFill>
                  <a:srgbClr val="000037"/>
                </a:solidFill>
              </a:rPr>
              <a:t>2</a:t>
            </a:r>
            <a:r>
              <a:rPr lang="it-FR" sz="2000" b="1" dirty="0">
                <a:solidFill>
                  <a:srgbClr val="000037"/>
                </a:solidFill>
              </a:rPr>
              <a:t>s</a:t>
            </a:r>
            <a:r>
              <a:rPr lang="it-FR" sz="2000" baseline="-25000" dirty="0">
                <a:solidFill>
                  <a:srgbClr val="000037"/>
                </a:solidFill>
              </a:rPr>
              <a:t>2</a:t>
            </a:r>
            <a:r>
              <a:rPr lang="it-FR" sz="2000" b="1" dirty="0">
                <a:solidFill>
                  <a:srgbClr val="000037"/>
                </a:solidFill>
              </a:rPr>
              <a:t> + … + </a:t>
            </a:r>
            <a:r>
              <a:rPr lang="it-FR" sz="2000" i="1" dirty="0">
                <a:solidFill>
                  <a:srgbClr val="000037"/>
                </a:solidFill>
              </a:rPr>
              <a:t>c</a:t>
            </a:r>
            <a:r>
              <a:rPr lang="it-FR" sz="2000" i="1" baseline="-25000" dirty="0">
                <a:solidFill>
                  <a:srgbClr val="000037"/>
                </a:solidFill>
              </a:rPr>
              <a:t>A</a:t>
            </a:r>
            <a:r>
              <a:rPr lang="it-FR" sz="2000" b="1" dirty="0">
                <a:solidFill>
                  <a:srgbClr val="000037"/>
                </a:solidFill>
              </a:rPr>
              <a:t>s</a:t>
            </a:r>
            <a:r>
              <a:rPr lang="it-FR" sz="2000" i="1" baseline="-25000" dirty="0">
                <a:solidFill>
                  <a:srgbClr val="000037"/>
                </a:solidFill>
              </a:rPr>
              <a:t>A</a:t>
            </a:r>
            <a:r>
              <a:rPr lang="it-FR" sz="2000" baseline="-25000" dirty="0">
                <a:solidFill>
                  <a:srgbClr val="000037"/>
                </a:solidFill>
              </a:rPr>
              <a:t> </a:t>
            </a:r>
            <a:r>
              <a:rPr lang="it-FR" sz="2000" b="1" dirty="0">
                <a:solidFill>
                  <a:srgbClr val="000037"/>
                </a:solidFill>
              </a:rPr>
              <a:t>=</a:t>
            </a:r>
            <a:r>
              <a:rPr lang="it-FR" sz="2000" dirty="0">
                <a:solidFill>
                  <a:srgbClr val="000037"/>
                </a:solidFill>
              </a:rPr>
              <a:t> </a:t>
            </a:r>
            <a:r>
              <a:rPr lang="it-FR" sz="2000" b="1" dirty="0">
                <a:solidFill>
                  <a:srgbClr val="000037"/>
                </a:solidFill>
                <a:latin typeface="Symbol" pitchFamily="2" charset="2"/>
              </a:rPr>
              <a:t>S</a:t>
            </a:r>
            <a:r>
              <a:rPr lang="it-FR" sz="2000" i="1" baseline="-25000" dirty="0">
                <a:solidFill>
                  <a:srgbClr val="00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FR" sz="2000" i="1" dirty="0">
                <a:solidFill>
                  <a:srgbClr val="00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FR" sz="2000" i="1" baseline="-25000" dirty="0">
                <a:solidFill>
                  <a:srgbClr val="00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FR" sz="2000" b="1" dirty="0">
                <a:solidFill>
                  <a:srgbClr val="00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FR" sz="2000" i="1" baseline="-25000" dirty="0">
                <a:solidFill>
                  <a:srgbClr val="00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FR" sz="2000" dirty="0">
                <a:solidFill>
                  <a:srgbClr val="00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(Beer-Lambert’s law)</a:t>
            </a:r>
            <a:endParaRPr lang="it-FR" sz="2000" i="1" baseline="-25000" dirty="0">
              <a:solidFill>
                <a:srgbClr val="00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Parentesi graffa chiusa 121">
            <a:extLst>
              <a:ext uri="{FF2B5EF4-FFF2-40B4-BE49-F238E27FC236}">
                <a16:creationId xmlns:a16="http://schemas.microsoft.com/office/drawing/2014/main" id="{CFB769C3-C681-8990-6042-DDED5891A704}"/>
              </a:ext>
            </a:extLst>
          </p:cNvPr>
          <p:cNvSpPr/>
          <p:nvPr/>
        </p:nvSpPr>
        <p:spPr>
          <a:xfrm>
            <a:off x="6816480" y="647857"/>
            <a:ext cx="830994" cy="5721718"/>
          </a:xfrm>
          <a:prstGeom prst="rightBrace">
            <a:avLst>
              <a:gd name="adj1" fmla="val 85545"/>
              <a:gd name="adj2" fmla="val 50000"/>
            </a:avLst>
          </a:prstGeom>
          <a:ln w="50800">
            <a:solidFill>
              <a:srgbClr val="000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FR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65A96E-FA5D-5C8D-A889-FB8A5BAAAD62}"/>
              </a:ext>
            </a:extLst>
          </p:cNvPr>
          <p:cNvSpPr txBox="1"/>
          <p:nvPr/>
        </p:nvSpPr>
        <p:spPr>
          <a:xfrm>
            <a:off x="3385997" y="287098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ctr" defTabSz="457200" rtl="0" eaLnBrk="1" latinLnBrk="0" hangingPunct="1"/>
            <a:r>
              <a:rPr lang="it-FR" sz="2800" b="1" dirty="0">
                <a:solidFill>
                  <a:srgbClr val="000037"/>
                </a:solidFill>
              </a:rPr>
              <a:t>=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90C73D6-2015-6D64-FFED-BA27FE75E1A0}"/>
              </a:ext>
            </a:extLst>
          </p:cNvPr>
          <p:cNvSpPr txBox="1"/>
          <p:nvPr/>
        </p:nvSpPr>
        <p:spPr>
          <a:xfrm>
            <a:off x="5187681" y="287098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ctr" defTabSz="457200" rtl="0" eaLnBrk="1" latinLnBrk="0" hangingPunct="1"/>
            <a:r>
              <a:rPr lang="it-FR" sz="2800" b="1" dirty="0">
                <a:solidFill>
                  <a:srgbClr val="000037"/>
                </a:solidFill>
              </a:rPr>
              <a:t>×</a:t>
            </a:r>
          </a:p>
        </p:txBody>
      </p:sp>
      <p:sp>
        <p:nvSpPr>
          <p:cNvPr id="25" name="ZoneTexte 2">
            <a:extLst>
              <a:ext uri="{FF2B5EF4-FFF2-40B4-BE49-F238E27FC236}">
                <a16:creationId xmlns:a16="http://schemas.microsoft.com/office/drawing/2014/main" id="{A8ED7671-940B-55BF-59A1-CAACB732D1B9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2800" b="1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2</a:t>
            </a:r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37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AD2D6DE7-569B-A2BB-31EA-22D4D9467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463" y="1448999"/>
            <a:ext cx="5270571" cy="396000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6EE97142-9B76-10C6-5B8C-11E76EF51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978" y="1448999"/>
            <a:ext cx="5270571" cy="396000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3E41F5DB-A18D-6699-E852-839E95AECF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12" t="4935" r="8812" b="4935"/>
          <a:stretch/>
        </p:blipFill>
        <p:spPr>
          <a:xfrm>
            <a:off x="458451" y="1644445"/>
            <a:ext cx="4341647" cy="356910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E896C4-C03A-BEF2-930D-52FF7F7E9BE3}"/>
              </a:ext>
            </a:extLst>
          </p:cNvPr>
          <p:cNvSpPr txBox="1"/>
          <p:nvPr/>
        </p:nvSpPr>
        <p:spPr>
          <a:xfrm>
            <a:off x="205038" y="85789"/>
            <a:ext cx="486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The spectral resolution problem</a:t>
            </a: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5B620EEF-4C5A-796E-8DFD-EA7E40BF6E71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2800" b="1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3</a:t>
            </a:r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70CF6C0-F19F-D560-99E4-E8D88CC228FB}"/>
              </a:ext>
            </a:extLst>
          </p:cNvPr>
          <p:cNvSpPr/>
          <p:nvPr/>
        </p:nvSpPr>
        <p:spPr>
          <a:xfrm>
            <a:off x="4934307" y="2967335"/>
            <a:ext cx="1415772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FR" b="1" dirty="0">
                <a:solidFill>
                  <a:srgbClr val="000037"/>
                </a:solidFill>
              </a:rPr>
              <a:t>D </a:t>
            </a:r>
            <a:r>
              <a:rPr lang="it-FR" dirty="0">
                <a:solidFill>
                  <a:srgbClr val="000037"/>
                </a:solidFill>
              </a:rPr>
              <a:t>=</a:t>
            </a:r>
            <a:r>
              <a:rPr lang="it-FR" b="1" dirty="0">
                <a:solidFill>
                  <a:srgbClr val="000037"/>
                </a:solidFill>
              </a:rPr>
              <a:t> TP</a:t>
            </a:r>
            <a:r>
              <a:rPr lang="it-FR" baseline="30000" dirty="0">
                <a:solidFill>
                  <a:srgbClr val="000037"/>
                </a:solidFill>
              </a:rPr>
              <a:t>T</a:t>
            </a:r>
            <a:r>
              <a:rPr lang="it-FR" dirty="0">
                <a:solidFill>
                  <a:srgbClr val="000037"/>
                </a:solidFill>
              </a:rPr>
              <a:t> + </a:t>
            </a:r>
            <a:r>
              <a:rPr lang="it-FR" b="1" dirty="0">
                <a:solidFill>
                  <a:srgbClr val="000037"/>
                </a:solidFill>
              </a:rPr>
              <a:t>E</a:t>
            </a:r>
          </a:p>
          <a:p>
            <a:pPr algn="ctr"/>
            <a:endParaRPr lang="it-FR" dirty="0">
              <a:solidFill>
                <a:srgbClr val="000037"/>
              </a:solidFill>
            </a:endParaRPr>
          </a:p>
          <a:p>
            <a:pPr algn="ctr"/>
            <a:r>
              <a:rPr lang="it-FR" b="1" dirty="0">
                <a:solidFill>
                  <a:srgbClr val="000037"/>
                </a:solidFill>
                <a:latin typeface="Lucida Calligraphy" panose="03010101010101010101" pitchFamily="66" charset="77"/>
                <a:cs typeface="APPLE CHANCERY" panose="03020702040506060504" pitchFamily="66" charset="-79"/>
              </a:rPr>
              <a:t>T</a:t>
            </a:r>
            <a:r>
              <a:rPr lang="it-FR" b="1" dirty="0">
                <a:solidFill>
                  <a:srgbClr val="000037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it-FR" dirty="0">
                <a:solidFill>
                  <a:srgbClr val="000037"/>
                </a:solidFill>
                <a:cs typeface="Apple Chancery" panose="03020702040506060504" pitchFamily="66" charset="-79"/>
              </a:rPr>
              <a:t>= </a:t>
            </a:r>
            <a:r>
              <a:rPr lang="it-FR" b="1" dirty="0">
                <a:solidFill>
                  <a:srgbClr val="000037"/>
                </a:solidFill>
                <a:cs typeface="Apple Chancery" panose="03020702040506060504" pitchFamily="66" charset="-79"/>
              </a:rPr>
              <a:t>T</a:t>
            </a:r>
            <a:r>
              <a:rPr lang="it-FR" sz="1400" baseline="30000" dirty="0">
                <a:solidFill>
                  <a:srgbClr val="000037"/>
                </a:solidFill>
                <a:cs typeface="Apple Chancery" panose="03020702040506060504" pitchFamily="66" charset="-79"/>
              </a:rPr>
              <a:t>⊘</a:t>
            </a:r>
            <a:r>
              <a:rPr lang="it-FR" dirty="0">
                <a:solidFill>
                  <a:srgbClr val="000037"/>
                </a:solidFill>
                <a:cs typeface="Apple Chancery" panose="03020702040506060504" pitchFamily="66" charset="-79"/>
              </a:rPr>
              <a:t>(</a:t>
            </a:r>
            <a:r>
              <a:rPr lang="it-FR" b="1" dirty="0">
                <a:solidFill>
                  <a:srgbClr val="000037"/>
                </a:solidFill>
                <a:cs typeface="Apple Chancery" panose="03020702040506060504" pitchFamily="66" charset="-79"/>
              </a:rPr>
              <a:t>t</a:t>
            </a:r>
            <a:r>
              <a:rPr lang="it-FR" baseline="-25000" dirty="0">
                <a:solidFill>
                  <a:srgbClr val="000037"/>
                </a:solidFill>
                <a:cs typeface="Apple Chancery" panose="03020702040506060504" pitchFamily="66" charset="-79"/>
              </a:rPr>
              <a:t>1</a:t>
            </a:r>
            <a:r>
              <a:rPr lang="it-FR" b="1" dirty="0">
                <a:solidFill>
                  <a:srgbClr val="000037"/>
                </a:solidFill>
                <a:cs typeface="Apple Chancery" panose="03020702040506060504" pitchFamily="66" charset="-79"/>
              </a:rPr>
              <a:t>1</a:t>
            </a:r>
            <a:r>
              <a:rPr lang="it-FR" baseline="30000" dirty="0">
                <a:solidFill>
                  <a:srgbClr val="000037"/>
                </a:solidFill>
                <a:cs typeface="Apple Chancery" panose="03020702040506060504" pitchFamily="66" charset="-79"/>
              </a:rPr>
              <a:t>T</a:t>
            </a:r>
            <a:r>
              <a:rPr lang="it-FR" dirty="0">
                <a:solidFill>
                  <a:srgbClr val="000037"/>
                </a:solidFill>
                <a:cs typeface="Apple Chancery" panose="03020702040506060504" pitchFamily="66" charset="-79"/>
              </a:rPr>
              <a:t>)</a:t>
            </a:r>
          </a:p>
        </p:txBody>
      </p:sp>
      <p:cxnSp>
        <p:nvCxnSpPr>
          <p:cNvPr id="10" name="Connettore 2 215">
            <a:extLst>
              <a:ext uri="{FF2B5EF4-FFF2-40B4-BE49-F238E27FC236}">
                <a16:creationId xmlns:a16="http://schemas.microsoft.com/office/drawing/2014/main" id="{41A893B7-99CD-3B97-4A83-034C788161C9}"/>
              </a:ext>
            </a:extLst>
          </p:cNvPr>
          <p:cNvCxnSpPr>
            <a:cxnSpLocks/>
          </p:cNvCxnSpPr>
          <p:nvPr/>
        </p:nvCxnSpPr>
        <p:spPr>
          <a:xfrm flipH="1">
            <a:off x="4912996" y="3429000"/>
            <a:ext cx="1458395" cy="0"/>
          </a:xfrm>
          <a:prstGeom prst="straightConnector1">
            <a:avLst/>
          </a:prstGeom>
          <a:ln w="50800">
            <a:solidFill>
              <a:srgbClr val="000037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magine 38">
            <a:extLst>
              <a:ext uri="{FF2B5EF4-FFF2-40B4-BE49-F238E27FC236}">
                <a16:creationId xmlns:a16="http://schemas.microsoft.com/office/drawing/2014/main" id="{06CEA3B5-380F-BBA0-7437-6827F2843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9493" y="1448999"/>
            <a:ext cx="5270571" cy="3960000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56502229-8FA6-B7FE-7633-0A1A631B5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6008" y="1448999"/>
            <a:ext cx="5270571" cy="3960000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A5D99DD2-1862-D9C1-98FD-756EDD8AF9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2523" y="1448999"/>
            <a:ext cx="5270571" cy="3960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6EB548-5D1D-78E1-7E5E-E712E7FB2589}"/>
              </a:ext>
            </a:extLst>
          </p:cNvPr>
          <p:cNvSpPr txBox="1"/>
          <p:nvPr/>
        </p:nvSpPr>
        <p:spPr>
          <a:xfrm>
            <a:off x="205038" y="5892744"/>
            <a:ext cx="4389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FR" sz="1400" dirty="0">
                <a:solidFill>
                  <a:srgbClr val="000037"/>
                </a:solidFill>
              </a:rPr>
              <a:t>Manne, R., </a:t>
            </a:r>
            <a:r>
              <a:rPr lang="it-FR" sz="1400" i="1" dirty="0">
                <a:solidFill>
                  <a:srgbClr val="000037"/>
                </a:solidFill>
              </a:rPr>
              <a:t>Chemometr</a:t>
            </a:r>
            <a:r>
              <a:rPr lang="it-FR" sz="1400" dirty="0">
                <a:solidFill>
                  <a:srgbClr val="000037"/>
                </a:solidFill>
              </a:rPr>
              <a:t>. </a:t>
            </a:r>
            <a:r>
              <a:rPr lang="it-FR" sz="1400" i="1" dirty="0">
                <a:solidFill>
                  <a:srgbClr val="000037"/>
                </a:solidFill>
              </a:rPr>
              <a:t>Intell</a:t>
            </a:r>
            <a:r>
              <a:rPr lang="it-FR" sz="1400" dirty="0">
                <a:solidFill>
                  <a:srgbClr val="000037"/>
                </a:solidFill>
              </a:rPr>
              <a:t>. </a:t>
            </a:r>
            <a:r>
              <a:rPr lang="it-FR" sz="1400" i="1" dirty="0">
                <a:solidFill>
                  <a:srgbClr val="000037"/>
                </a:solidFill>
              </a:rPr>
              <a:t>Lab.</a:t>
            </a:r>
            <a:r>
              <a:rPr lang="it-FR" sz="1400" dirty="0">
                <a:solidFill>
                  <a:srgbClr val="000037"/>
                </a:solidFill>
              </a:rPr>
              <a:t>, 2000 (</a:t>
            </a:r>
            <a:r>
              <a:rPr lang="it-FR" sz="1400" b="1" dirty="0">
                <a:solidFill>
                  <a:srgbClr val="000037"/>
                </a:solidFill>
              </a:rPr>
              <a:t>50</a:t>
            </a:r>
            <a:r>
              <a:rPr lang="it-FR" sz="1400" dirty="0">
                <a:solidFill>
                  <a:srgbClr val="000037"/>
                </a:solidFill>
              </a:rPr>
              <a:t>), 19-33</a:t>
            </a:r>
          </a:p>
        </p:txBody>
      </p:sp>
    </p:spTree>
    <p:extLst>
      <p:ext uri="{BB962C8B-B14F-4D97-AF65-F5344CB8AC3E}">
        <p14:creationId xmlns:p14="http://schemas.microsoft.com/office/powerpoint/2010/main" val="417020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7DFAA-A49F-0048-06FC-65E725EF2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53205977-5532-BC7D-164A-BE55699D7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849" y="1132908"/>
            <a:ext cx="5270571" cy="3960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E44E1D0-962E-9447-3DCC-3777248350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12" t="4935" r="8812" b="4935"/>
          <a:stretch/>
        </p:blipFill>
        <p:spPr>
          <a:xfrm>
            <a:off x="453804" y="1328353"/>
            <a:ext cx="4341647" cy="356910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58735B-90EC-2039-4A32-B505B9FAE831}"/>
              </a:ext>
            </a:extLst>
          </p:cNvPr>
          <p:cNvSpPr txBox="1"/>
          <p:nvPr/>
        </p:nvSpPr>
        <p:spPr>
          <a:xfrm>
            <a:off x="205038" y="85789"/>
            <a:ext cx="7140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Spectral resolution and archetype identification</a:t>
            </a: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C8788891-58D0-38C9-B7C5-E1D48A7F9DDB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2800" b="1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4</a:t>
            </a:r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0729AC8-12FD-B025-5002-CAAE0F54CC33}"/>
              </a:ext>
            </a:extLst>
          </p:cNvPr>
          <p:cNvSpPr txBox="1"/>
          <p:nvPr/>
        </p:nvSpPr>
        <p:spPr>
          <a:xfrm>
            <a:off x="346286" y="5101681"/>
            <a:ext cx="1149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FR" b="1" dirty="0">
                <a:solidFill>
                  <a:srgbClr val="000037"/>
                </a:solidFill>
              </a:rPr>
              <a:t>Only archetypal (</a:t>
            </a:r>
            <a:r>
              <a:rPr lang="it-FR" b="1" i="1" dirty="0">
                <a:solidFill>
                  <a:srgbClr val="000037"/>
                </a:solidFill>
              </a:rPr>
              <a:t>essential</a:t>
            </a:r>
            <a:r>
              <a:rPr lang="it-FR" b="1" dirty="0">
                <a:solidFill>
                  <a:srgbClr val="000037"/>
                </a:solidFill>
              </a:rPr>
              <a:t>) samples matter for the sake of multivariate curve resolution 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3DAD6BD8-A6EF-95C2-23D7-A0F5032D910A}"/>
              </a:ext>
            </a:extLst>
          </p:cNvPr>
          <p:cNvSpPr/>
          <p:nvPr/>
        </p:nvSpPr>
        <p:spPr>
          <a:xfrm>
            <a:off x="4934307" y="2651243"/>
            <a:ext cx="1415772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it-FR" b="1" dirty="0">
                <a:solidFill>
                  <a:srgbClr val="000037"/>
                </a:solidFill>
              </a:rPr>
              <a:t>D </a:t>
            </a:r>
            <a:r>
              <a:rPr lang="it-FR" dirty="0">
                <a:solidFill>
                  <a:srgbClr val="000037"/>
                </a:solidFill>
              </a:rPr>
              <a:t>=</a:t>
            </a:r>
            <a:r>
              <a:rPr lang="it-FR" b="1" dirty="0">
                <a:solidFill>
                  <a:srgbClr val="000037"/>
                </a:solidFill>
              </a:rPr>
              <a:t> TP</a:t>
            </a:r>
            <a:r>
              <a:rPr lang="it-FR" baseline="30000" dirty="0">
                <a:solidFill>
                  <a:srgbClr val="000037"/>
                </a:solidFill>
              </a:rPr>
              <a:t>T</a:t>
            </a:r>
            <a:r>
              <a:rPr lang="it-FR" dirty="0">
                <a:solidFill>
                  <a:srgbClr val="000037"/>
                </a:solidFill>
              </a:rPr>
              <a:t> + </a:t>
            </a:r>
            <a:r>
              <a:rPr lang="it-FR" b="1" dirty="0">
                <a:solidFill>
                  <a:srgbClr val="000037"/>
                </a:solidFill>
              </a:rPr>
              <a:t>E</a:t>
            </a:r>
          </a:p>
          <a:p>
            <a:pPr algn="ctr"/>
            <a:endParaRPr lang="it-FR" dirty="0">
              <a:solidFill>
                <a:srgbClr val="000037"/>
              </a:solidFill>
            </a:endParaRPr>
          </a:p>
          <a:p>
            <a:pPr algn="ctr"/>
            <a:r>
              <a:rPr lang="it-FR" b="1" dirty="0">
                <a:solidFill>
                  <a:srgbClr val="000037"/>
                </a:solidFill>
                <a:latin typeface="Lucida Calligraphy" panose="03010101010101010101" pitchFamily="66" charset="77"/>
                <a:cs typeface="APPLE CHANCERY" panose="03020702040506060504" pitchFamily="66" charset="-79"/>
              </a:rPr>
              <a:t>T</a:t>
            </a:r>
            <a:r>
              <a:rPr lang="it-FR" b="1" dirty="0">
                <a:solidFill>
                  <a:srgbClr val="000037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it-FR" dirty="0">
                <a:solidFill>
                  <a:srgbClr val="000037"/>
                </a:solidFill>
                <a:cs typeface="Apple Chancery" panose="03020702040506060504" pitchFamily="66" charset="-79"/>
              </a:rPr>
              <a:t>= </a:t>
            </a:r>
            <a:r>
              <a:rPr lang="it-FR" b="1" dirty="0">
                <a:solidFill>
                  <a:srgbClr val="000037"/>
                </a:solidFill>
                <a:cs typeface="Apple Chancery" panose="03020702040506060504" pitchFamily="66" charset="-79"/>
              </a:rPr>
              <a:t>T</a:t>
            </a:r>
            <a:r>
              <a:rPr lang="it-FR" sz="1400" baseline="30000" dirty="0">
                <a:solidFill>
                  <a:srgbClr val="000037"/>
                </a:solidFill>
                <a:cs typeface="Apple Chancery" panose="03020702040506060504" pitchFamily="66" charset="-79"/>
              </a:rPr>
              <a:t>⊘</a:t>
            </a:r>
            <a:r>
              <a:rPr lang="it-FR" dirty="0">
                <a:solidFill>
                  <a:srgbClr val="000037"/>
                </a:solidFill>
                <a:cs typeface="Apple Chancery" panose="03020702040506060504" pitchFamily="66" charset="-79"/>
              </a:rPr>
              <a:t>(</a:t>
            </a:r>
            <a:r>
              <a:rPr lang="it-FR" b="1" dirty="0">
                <a:solidFill>
                  <a:srgbClr val="000037"/>
                </a:solidFill>
                <a:cs typeface="Apple Chancery" panose="03020702040506060504" pitchFamily="66" charset="-79"/>
              </a:rPr>
              <a:t>t</a:t>
            </a:r>
            <a:r>
              <a:rPr lang="it-FR" baseline="-25000" dirty="0">
                <a:solidFill>
                  <a:srgbClr val="000037"/>
                </a:solidFill>
                <a:cs typeface="Apple Chancery" panose="03020702040506060504" pitchFamily="66" charset="-79"/>
              </a:rPr>
              <a:t>1</a:t>
            </a:r>
            <a:r>
              <a:rPr lang="it-FR" b="1" dirty="0">
                <a:solidFill>
                  <a:srgbClr val="000037"/>
                </a:solidFill>
                <a:cs typeface="Apple Chancery" panose="03020702040506060504" pitchFamily="66" charset="-79"/>
              </a:rPr>
              <a:t>1</a:t>
            </a:r>
            <a:r>
              <a:rPr lang="it-FR" baseline="30000" dirty="0">
                <a:solidFill>
                  <a:srgbClr val="000037"/>
                </a:solidFill>
                <a:cs typeface="Apple Chancery" panose="03020702040506060504" pitchFamily="66" charset="-79"/>
              </a:rPr>
              <a:t>T</a:t>
            </a:r>
            <a:r>
              <a:rPr lang="it-FR" dirty="0">
                <a:solidFill>
                  <a:srgbClr val="000037"/>
                </a:solidFill>
                <a:cs typeface="Apple Chancery" panose="03020702040506060504" pitchFamily="66" charset="-79"/>
              </a:rPr>
              <a:t>)</a:t>
            </a:r>
          </a:p>
        </p:txBody>
      </p:sp>
      <p:cxnSp>
        <p:nvCxnSpPr>
          <p:cNvPr id="23" name="Connettore 2 215">
            <a:extLst>
              <a:ext uri="{FF2B5EF4-FFF2-40B4-BE49-F238E27FC236}">
                <a16:creationId xmlns:a16="http://schemas.microsoft.com/office/drawing/2014/main" id="{B51A2F82-07B9-5620-A025-41376158303E}"/>
              </a:ext>
            </a:extLst>
          </p:cNvPr>
          <p:cNvCxnSpPr>
            <a:cxnSpLocks/>
          </p:cNvCxnSpPr>
          <p:nvPr/>
        </p:nvCxnSpPr>
        <p:spPr>
          <a:xfrm flipH="1">
            <a:off x="4912996" y="3112908"/>
            <a:ext cx="1458395" cy="0"/>
          </a:xfrm>
          <a:prstGeom prst="straightConnector1">
            <a:avLst/>
          </a:prstGeom>
          <a:ln w="50800">
            <a:solidFill>
              <a:srgbClr val="000037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51892250-4666-9742-5249-2887172A19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12" t="4935" r="8812" b="4935"/>
          <a:stretch/>
        </p:blipFill>
        <p:spPr>
          <a:xfrm>
            <a:off x="453803" y="1328353"/>
            <a:ext cx="4341647" cy="356910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F37F3F91-FFC3-AB30-F025-5FC0432E76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7625" y="1132908"/>
            <a:ext cx="5270571" cy="3960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0586FB7-FCDA-9B50-2E2B-1467CC202DBF}"/>
              </a:ext>
            </a:extLst>
          </p:cNvPr>
          <p:cNvSpPr txBox="1"/>
          <p:nvPr/>
        </p:nvSpPr>
        <p:spPr>
          <a:xfrm>
            <a:off x="205038" y="5678361"/>
            <a:ext cx="5164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FR" sz="1400" dirty="0">
                <a:solidFill>
                  <a:srgbClr val="000037"/>
                </a:solidFill>
              </a:rPr>
              <a:t>Ghaffari, M. </a:t>
            </a:r>
            <a:r>
              <a:rPr lang="it-FR" sz="1400" i="1" dirty="0">
                <a:solidFill>
                  <a:srgbClr val="000037"/>
                </a:solidFill>
              </a:rPr>
              <a:t>et al</a:t>
            </a:r>
            <a:r>
              <a:rPr lang="it-FR" sz="1400" dirty="0">
                <a:solidFill>
                  <a:srgbClr val="000037"/>
                </a:solidFill>
              </a:rPr>
              <a:t>., </a:t>
            </a:r>
            <a:r>
              <a:rPr lang="it-FR" sz="1400" i="1" dirty="0">
                <a:solidFill>
                  <a:srgbClr val="000037"/>
                </a:solidFill>
              </a:rPr>
              <a:t>Anal</a:t>
            </a:r>
            <a:r>
              <a:rPr lang="it-FR" sz="1400" dirty="0">
                <a:solidFill>
                  <a:srgbClr val="000037"/>
                </a:solidFill>
              </a:rPr>
              <a:t>.</a:t>
            </a:r>
            <a:r>
              <a:rPr lang="it-FR" sz="1400" i="1" dirty="0">
                <a:solidFill>
                  <a:srgbClr val="000037"/>
                </a:solidFill>
              </a:rPr>
              <a:t> Chem</a:t>
            </a:r>
            <a:r>
              <a:rPr lang="it-FR" sz="1400" dirty="0">
                <a:solidFill>
                  <a:srgbClr val="000037"/>
                </a:solidFill>
              </a:rPr>
              <a:t>., 2019 (</a:t>
            </a:r>
            <a:r>
              <a:rPr lang="it-FR" sz="1400" b="1" dirty="0">
                <a:solidFill>
                  <a:srgbClr val="000037"/>
                </a:solidFill>
              </a:rPr>
              <a:t>91</a:t>
            </a:r>
            <a:r>
              <a:rPr lang="it-FR" sz="1400" dirty="0">
                <a:solidFill>
                  <a:srgbClr val="000037"/>
                </a:solidFill>
              </a:rPr>
              <a:t>), 10943-10948</a:t>
            </a:r>
          </a:p>
          <a:p>
            <a:r>
              <a:rPr lang="it-FR" sz="1400" dirty="0">
                <a:solidFill>
                  <a:srgbClr val="000037"/>
                </a:solidFill>
              </a:rPr>
              <a:t>Ruckebusch, C. </a:t>
            </a:r>
            <a:r>
              <a:rPr lang="it-FR" sz="1400" i="1" dirty="0">
                <a:solidFill>
                  <a:srgbClr val="000037"/>
                </a:solidFill>
              </a:rPr>
              <a:t>et al</a:t>
            </a:r>
            <a:r>
              <a:rPr lang="it-FR" sz="1400" dirty="0">
                <a:solidFill>
                  <a:srgbClr val="000037"/>
                </a:solidFill>
              </a:rPr>
              <a:t>., </a:t>
            </a:r>
            <a:r>
              <a:rPr lang="it-FR" sz="1400" i="1" dirty="0">
                <a:solidFill>
                  <a:srgbClr val="000037"/>
                </a:solidFill>
              </a:rPr>
              <a:t>Trend</a:t>
            </a:r>
            <a:r>
              <a:rPr lang="it-FR" sz="1400" dirty="0">
                <a:solidFill>
                  <a:srgbClr val="000037"/>
                </a:solidFill>
              </a:rPr>
              <a:t>. </a:t>
            </a:r>
            <a:r>
              <a:rPr lang="it-FR" sz="1400" i="1" dirty="0">
                <a:solidFill>
                  <a:srgbClr val="000037"/>
                </a:solidFill>
              </a:rPr>
              <a:t>Anal</a:t>
            </a:r>
            <a:r>
              <a:rPr lang="it-FR" sz="1400" dirty="0">
                <a:solidFill>
                  <a:srgbClr val="000037"/>
                </a:solidFill>
              </a:rPr>
              <a:t>. </a:t>
            </a:r>
            <a:r>
              <a:rPr lang="it-FR" sz="1400" i="1" dirty="0">
                <a:solidFill>
                  <a:srgbClr val="000037"/>
                </a:solidFill>
              </a:rPr>
              <a:t>Chem</a:t>
            </a:r>
            <a:r>
              <a:rPr lang="it-FR" sz="1400" dirty="0">
                <a:solidFill>
                  <a:srgbClr val="000037"/>
                </a:solidFill>
              </a:rPr>
              <a:t>., 2020 (</a:t>
            </a:r>
            <a:r>
              <a:rPr lang="it-FR" sz="1400" b="1" dirty="0">
                <a:solidFill>
                  <a:srgbClr val="000037"/>
                </a:solidFill>
              </a:rPr>
              <a:t>132</a:t>
            </a:r>
            <a:r>
              <a:rPr lang="it-FR" sz="1400" dirty="0">
                <a:solidFill>
                  <a:srgbClr val="000037"/>
                </a:solidFill>
              </a:rPr>
              <a:t>), 116044</a:t>
            </a:r>
          </a:p>
        </p:txBody>
      </p:sp>
    </p:spTree>
    <p:extLst>
      <p:ext uri="{BB962C8B-B14F-4D97-AF65-F5344CB8AC3E}">
        <p14:creationId xmlns:p14="http://schemas.microsoft.com/office/powerpoint/2010/main" val="379163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776B6-4FD8-2080-545C-14D8D2E9B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8A1D009-E873-C17C-955D-9EF7D48C48F4}"/>
              </a:ext>
            </a:extLst>
          </p:cNvPr>
          <p:cNvSpPr txBox="1"/>
          <p:nvPr/>
        </p:nvSpPr>
        <p:spPr>
          <a:xfrm>
            <a:off x="205038" y="85789"/>
            <a:ext cx="7401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Example #1a: mid-infrared hyperspectral imaging</a:t>
            </a: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47C62090-2889-1EA8-C750-C84F508132C6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2800" b="1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5</a:t>
            </a:r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5E6A0BA-0F86-0F6D-90C4-F1FB12138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62" y="1018742"/>
            <a:ext cx="5749714" cy="432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872D2B3-76C6-BFFF-2DCD-0CFE1AF72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624" y="1018742"/>
            <a:ext cx="5749714" cy="4320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CE51863-DBA5-7FF1-88EE-70DF7D90FEDC}"/>
              </a:ext>
            </a:extLst>
          </p:cNvPr>
          <p:cNvSpPr txBox="1"/>
          <p:nvPr/>
        </p:nvSpPr>
        <p:spPr>
          <a:xfrm>
            <a:off x="173143" y="5469927"/>
            <a:ext cx="1184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FR" b="1" dirty="0">
                <a:solidFill>
                  <a:srgbClr val="000037"/>
                </a:solidFill>
              </a:rPr>
              <a:t>36×36 IR image of a pharmaceutical formulation composed by citric acid, acetylsalicylic acid and caffeine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B080AEF-91D4-0BA8-4963-9B392EE88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62" y="1018742"/>
            <a:ext cx="5749714" cy="4320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74243E0-1E57-EBF0-3351-F29FD6FAA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624" y="1018741"/>
            <a:ext cx="5749714" cy="432000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DB52B60-D562-8B90-6C89-44ACDB3EEA45}"/>
              </a:ext>
            </a:extLst>
          </p:cNvPr>
          <p:cNvSpPr txBox="1"/>
          <p:nvPr/>
        </p:nvSpPr>
        <p:spPr>
          <a:xfrm>
            <a:off x="2002457" y="5469926"/>
            <a:ext cx="8187086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FR" b="1" cap="small" dirty="0">
                <a:solidFill>
                  <a:srgbClr val="000037"/>
                </a:solidFill>
              </a:rPr>
              <a:t>49 Essential Spectra</a:t>
            </a:r>
          </a:p>
        </p:txBody>
      </p:sp>
    </p:spTree>
    <p:extLst>
      <p:ext uri="{BB962C8B-B14F-4D97-AF65-F5344CB8AC3E}">
        <p14:creationId xmlns:p14="http://schemas.microsoft.com/office/powerpoint/2010/main" val="54168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50DCE-DADB-7BFF-2266-AC57226D4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94EBEA-CAE1-02D3-AB31-14628365705E}"/>
              </a:ext>
            </a:extLst>
          </p:cNvPr>
          <p:cNvSpPr txBox="1"/>
          <p:nvPr/>
        </p:nvSpPr>
        <p:spPr>
          <a:xfrm>
            <a:off x="205038" y="85789"/>
            <a:ext cx="7401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Example #1a: mid-infrared hyperspectral imaging</a:t>
            </a: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2EBD43E3-27B3-9A3A-81B5-349687C88E04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2800" b="1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5</a:t>
            </a:r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96F74DEE-9265-5BE1-1D7D-7AAEC271D779}"/>
              </a:ext>
            </a:extLst>
          </p:cNvPr>
          <p:cNvGrpSpPr/>
          <p:nvPr/>
        </p:nvGrpSpPr>
        <p:grpSpPr>
          <a:xfrm>
            <a:off x="346286" y="1989000"/>
            <a:ext cx="11499429" cy="2880000"/>
            <a:chOff x="1" y="2002971"/>
            <a:chExt cx="11499429" cy="288000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2255C2F-972C-F5A3-ED43-470226A32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2002971"/>
              <a:ext cx="3833143" cy="288000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AF024A1C-5009-C93F-30E9-131EB2426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3144" y="2002971"/>
              <a:ext cx="3833143" cy="2880000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9B2F31D4-6C5A-112D-2939-EABF169BC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6287" y="2002971"/>
              <a:ext cx="3833143" cy="2880000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88D4774-C391-C93F-868E-E2122E2B52FE}"/>
              </a:ext>
            </a:extLst>
          </p:cNvPr>
          <p:cNvSpPr txBox="1"/>
          <p:nvPr/>
        </p:nvSpPr>
        <p:spPr>
          <a:xfrm>
            <a:off x="205038" y="5678361"/>
            <a:ext cx="4904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FR" sz="1400" dirty="0">
                <a:solidFill>
                  <a:srgbClr val="000037"/>
                </a:solidFill>
              </a:rPr>
              <a:t>Tauler, R. </a:t>
            </a:r>
            <a:r>
              <a:rPr lang="it-FR" sz="1400" i="1" dirty="0">
                <a:solidFill>
                  <a:srgbClr val="000037"/>
                </a:solidFill>
              </a:rPr>
              <a:t>et al</a:t>
            </a:r>
            <a:r>
              <a:rPr lang="it-FR" sz="1400" dirty="0">
                <a:solidFill>
                  <a:srgbClr val="000037"/>
                </a:solidFill>
              </a:rPr>
              <a:t>., </a:t>
            </a:r>
            <a:r>
              <a:rPr lang="it-FR" sz="1400" i="1" dirty="0">
                <a:solidFill>
                  <a:srgbClr val="000037"/>
                </a:solidFill>
              </a:rPr>
              <a:t>J</a:t>
            </a:r>
            <a:r>
              <a:rPr lang="it-FR" sz="1400" dirty="0">
                <a:solidFill>
                  <a:srgbClr val="000037"/>
                </a:solidFill>
              </a:rPr>
              <a:t>.</a:t>
            </a:r>
            <a:r>
              <a:rPr lang="it-FR" sz="1400" i="1" dirty="0">
                <a:solidFill>
                  <a:srgbClr val="000037"/>
                </a:solidFill>
              </a:rPr>
              <a:t> Chemometr</a:t>
            </a:r>
            <a:r>
              <a:rPr lang="it-FR" sz="1400" dirty="0">
                <a:solidFill>
                  <a:srgbClr val="000037"/>
                </a:solidFill>
              </a:rPr>
              <a:t>., 1995 (</a:t>
            </a:r>
            <a:r>
              <a:rPr lang="it-FR" sz="1400" b="1" dirty="0">
                <a:solidFill>
                  <a:srgbClr val="000037"/>
                </a:solidFill>
              </a:rPr>
              <a:t>9</a:t>
            </a:r>
            <a:r>
              <a:rPr lang="it-FR" sz="1400" dirty="0">
                <a:solidFill>
                  <a:srgbClr val="000037"/>
                </a:solidFill>
              </a:rPr>
              <a:t>), 31-58</a:t>
            </a:r>
          </a:p>
          <a:p>
            <a:r>
              <a:rPr lang="it-IT" sz="1400" dirty="0">
                <a:solidFill>
                  <a:srgbClr val="000037"/>
                </a:solidFill>
              </a:rPr>
              <a:t>d</a:t>
            </a:r>
            <a:r>
              <a:rPr lang="it-FR" sz="1400" dirty="0">
                <a:solidFill>
                  <a:srgbClr val="000037"/>
                </a:solidFill>
              </a:rPr>
              <a:t>e Juan, A. </a:t>
            </a:r>
            <a:r>
              <a:rPr lang="it-FR" sz="1400" i="1" dirty="0">
                <a:solidFill>
                  <a:srgbClr val="000037"/>
                </a:solidFill>
              </a:rPr>
              <a:t>et al</a:t>
            </a:r>
            <a:r>
              <a:rPr lang="it-FR" sz="1400" dirty="0">
                <a:solidFill>
                  <a:srgbClr val="000037"/>
                </a:solidFill>
              </a:rPr>
              <a:t>., </a:t>
            </a:r>
            <a:r>
              <a:rPr lang="it-FR" sz="1400" i="1" dirty="0">
                <a:solidFill>
                  <a:srgbClr val="000037"/>
                </a:solidFill>
              </a:rPr>
              <a:t>Trend</a:t>
            </a:r>
            <a:r>
              <a:rPr lang="it-FR" sz="1400" dirty="0">
                <a:solidFill>
                  <a:srgbClr val="000037"/>
                </a:solidFill>
              </a:rPr>
              <a:t>. </a:t>
            </a:r>
            <a:r>
              <a:rPr lang="it-FR" sz="1400" i="1" dirty="0">
                <a:solidFill>
                  <a:srgbClr val="000037"/>
                </a:solidFill>
              </a:rPr>
              <a:t>Anal</a:t>
            </a:r>
            <a:r>
              <a:rPr lang="it-FR" sz="1400" dirty="0">
                <a:solidFill>
                  <a:srgbClr val="000037"/>
                </a:solidFill>
              </a:rPr>
              <a:t>. </a:t>
            </a:r>
            <a:r>
              <a:rPr lang="it-FR" sz="1400" i="1" dirty="0">
                <a:solidFill>
                  <a:srgbClr val="000037"/>
                </a:solidFill>
              </a:rPr>
              <a:t>Chem</a:t>
            </a:r>
            <a:r>
              <a:rPr lang="it-FR" sz="1400" dirty="0">
                <a:solidFill>
                  <a:srgbClr val="000037"/>
                </a:solidFill>
              </a:rPr>
              <a:t>., 2014 (</a:t>
            </a:r>
            <a:r>
              <a:rPr lang="it-FR" sz="1400" b="1" dirty="0">
                <a:solidFill>
                  <a:srgbClr val="000037"/>
                </a:solidFill>
              </a:rPr>
              <a:t>6</a:t>
            </a:r>
            <a:r>
              <a:rPr lang="it-FR" sz="1400" dirty="0">
                <a:solidFill>
                  <a:srgbClr val="000037"/>
                </a:solidFill>
              </a:rPr>
              <a:t>), 4964-4976</a:t>
            </a:r>
          </a:p>
        </p:txBody>
      </p:sp>
    </p:spTree>
    <p:extLst>
      <p:ext uri="{BB962C8B-B14F-4D97-AF65-F5344CB8AC3E}">
        <p14:creationId xmlns:p14="http://schemas.microsoft.com/office/powerpoint/2010/main" val="415646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C3EBF-B3E4-32D0-6DFE-78E5E1ECF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E71F976-8A53-38F5-6D2D-A0EE015F6CA6}"/>
              </a:ext>
            </a:extLst>
          </p:cNvPr>
          <p:cNvSpPr txBox="1"/>
          <p:nvPr/>
        </p:nvSpPr>
        <p:spPr>
          <a:xfrm>
            <a:off x="205038" y="85789"/>
            <a:ext cx="7401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457200" rtl="0" eaLnBrk="1" latinLnBrk="0" hangingPunct="1"/>
            <a:r>
              <a:rPr lang="it-FR" sz="2400" b="1" dirty="0">
                <a:solidFill>
                  <a:srgbClr val="000037"/>
                </a:solidFill>
              </a:rPr>
              <a:t>Example #1a: mid-infrared hyperspectral imaging</a:t>
            </a: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F700649F-6605-2A40-9E81-01C45A130DD0}"/>
              </a:ext>
            </a:extLst>
          </p:cNvPr>
          <p:cNvSpPr txBox="1"/>
          <p:nvPr/>
        </p:nvSpPr>
        <p:spPr>
          <a:xfrm>
            <a:off x="236034" y="6200521"/>
            <a:ext cx="2255520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fr-FR" sz="2800" b="1" dirty="0">
                <a:solidFill>
                  <a:srgbClr val="000037"/>
                </a:solidFill>
                <a:latin typeface="Marianne" charset="0"/>
                <a:ea typeface="Marianne" charset="0"/>
                <a:cs typeface="Marianne" charset="0"/>
              </a:rPr>
              <a:t>5</a:t>
            </a:r>
            <a:endParaRPr lang="fr-FR" sz="2800" b="1" i="0" dirty="0">
              <a:solidFill>
                <a:srgbClr val="000037"/>
              </a:solidFill>
              <a:latin typeface="Marianne" charset="0"/>
              <a:ea typeface="Marianne" charset="0"/>
              <a:cs typeface="Marianne" charset="0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7902AE67-CBE5-8114-476E-838C98E47640}"/>
              </a:ext>
            </a:extLst>
          </p:cNvPr>
          <p:cNvSpPr/>
          <p:nvPr/>
        </p:nvSpPr>
        <p:spPr>
          <a:xfrm>
            <a:off x="691244" y="739673"/>
            <a:ext cx="10809513" cy="2661557"/>
          </a:xfrm>
          <a:prstGeom prst="roundRect">
            <a:avLst/>
          </a:prstGeom>
          <a:noFill/>
          <a:ln w="50800">
            <a:solidFill>
              <a:srgbClr val="0000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AA54CF59-D4FB-182E-5E03-AE82DD235013}"/>
              </a:ext>
            </a:extLst>
          </p:cNvPr>
          <p:cNvSpPr/>
          <p:nvPr/>
        </p:nvSpPr>
        <p:spPr>
          <a:xfrm>
            <a:off x="691244" y="3621218"/>
            <a:ext cx="10809513" cy="2660400"/>
          </a:xfrm>
          <a:prstGeom prst="roundRect">
            <a:avLst/>
          </a:prstGeom>
          <a:noFill/>
          <a:ln w="50800">
            <a:solidFill>
              <a:srgbClr val="0000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FR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016D60E-94AE-5FEC-CE61-5D8DDA8DD82E}"/>
              </a:ext>
            </a:extLst>
          </p:cNvPr>
          <p:cNvSpPr txBox="1"/>
          <p:nvPr/>
        </p:nvSpPr>
        <p:spPr>
          <a:xfrm>
            <a:off x="1090386" y="585783"/>
            <a:ext cx="37283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FR" sz="1400" b="1" cap="small" dirty="0">
                <a:solidFill>
                  <a:srgbClr val="000037"/>
                </a:solidFill>
              </a:rPr>
              <a:t>Full Dataset – </a:t>
            </a:r>
            <a:r>
              <a:rPr lang="it-FR" sz="1400" b="1" cap="small" dirty="0">
                <a:solidFill>
                  <a:srgbClr val="FD001F"/>
                </a:solidFill>
              </a:rPr>
              <a:t>Total Elapsed Time: 5.52 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15814C6-E265-D57F-A67D-FCEA92A59BE3}"/>
              </a:ext>
            </a:extLst>
          </p:cNvPr>
          <p:cNvSpPr txBox="1"/>
          <p:nvPr/>
        </p:nvSpPr>
        <p:spPr>
          <a:xfrm>
            <a:off x="1090386" y="3468403"/>
            <a:ext cx="797410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FR" sz="1400" b="1" cap="small" dirty="0">
                <a:solidFill>
                  <a:srgbClr val="000037"/>
                </a:solidFill>
              </a:rPr>
              <a:t>Reduced Dataset And Non-Negative Least Squares Projection – </a:t>
            </a:r>
            <a:r>
              <a:rPr lang="it-FR" sz="1400" b="1" cap="small" dirty="0">
                <a:solidFill>
                  <a:srgbClr val="00B050"/>
                </a:solidFill>
              </a:rPr>
              <a:t>Total Elapsed Time: 1.86 s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FFD4C149-717B-F1D0-FD2B-5C2C7D2591B9}"/>
              </a:ext>
            </a:extLst>
          </p:cNvPr>
          <p:cNvGrpSpPr/>
          <p:nvPr/>
        </p:nvGrpSpPr>
        <p:grpSpPr>
          <a:xfrm>
            <a:off x="825429" y="909000"/>
            <a:ext cx="10541143" cy="2520000"/>
            <a:chOff x="843644" y="881230"/>
            <a:chExt cx="10541143" cy="252000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C933EEA-20DF-AFA3-DAEA-BDAEB8A03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3644" y="881230"/>
              <a:ext cx="3354000" cy="252000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C79BC58-E374-32FA-8D6D-623AD00DA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37217" y="881230"/>
              <a:ext cx="3354000" cy="252000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8695B4B-A448-ABEB-BD02-CF8DC6D08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30787" y="881230"/>
              <a:ext cx="3354000" cy="2520000"/>
            </a:xfrm>
            <a:prstGeom prst="rect">
              <a:avLst/>
            </a:prstGeom>
          </p:spPr>
        </p:pic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FBFCEDDD-D8CE-26D3-F3F3-98597272E073}"/>
              </a:ext>
            </a:extLst>
          </p:cNvPr>
          <p:cNvGrpSpPr/>
          <p:nvPr/>
        </p:nvGrpSpPr>
        <p:grpSpPr>
          <a:xfrm>
            <a:off x="825429" y="3788212"/>
            <a:ext cx="10541140" cy="2520000"/>
            <a:chOff x="705645" y="3755577"/>
            <a:chExt cx="10541140" cy="2520000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CAF6C2BD-5E63-978C-2AFE-A04A056BE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5645" y="3755577"/>
              <a:ext cx="3354000" cy="2520000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D738D117-A555-7EB3-06A6-54239AECF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99215" y="3755577"/>
              <a:ext cx="3354000" cy="2520000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DCE3D7FE-8BD3-A0B2-5691-B940E666D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92785" y="3755577"/>
              <a:ext cx="3354000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39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Université de Lille - thème institutionnel">
  <a:themeElements>
    <a:clrScheme name="Université de Lille">
      <a:dk1>
        <a:srgbClr val="000000"/>
      </a:dk1>
      <a:lt1>
        <a:srgbClr val="FFFFFF"/>
      </a:lt1>
      <a:dk2>
        <a:srgbClr val="000037"/>
      </a:dk2>
      <a:lt2>
        <a:srgbClr val="FAF0E1"/>
      </a:lt2>
      <a:accent1>
        <a:srgbClr val="5861ED"/>
      </a:accent1>
      <a:accent2>
        <a:srgbClr val="FC535C"/>
      </a:accent2>
      <a:accent3>
        <a:srgbClr val="32A68C"/>
      </a:accent3>
      <a:accent4>
        <a:srgbClr val="FF6941"/>
      </a:accent4>
      <a:accent5>
        <a:srgbClr val="FFB3D2"/>
      </a:accent5>
      <a:accent6>
        <a:srgbClr val="FFD24B"/>
      </a:accent6>
      <a:hlink>
        <a:srgbClr val="79BAFF"/>
      </a:hlink>
      <a:folHlink>
        <a:srgbClr val="89E0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r">
          <a:defRPr sz="1000" dirty="0" smtClean="0">
            <a:solidFill>
              <a:srgbClr val="FAF0E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̀me Power Point - Université de Lille" id="{CFFF5906-DF80-A44C-99B1-77CD26D6D1D1}" vid="{72B11873-E46C-C144-92F8-7C4CC5DA3074}"/>
    </a:ext>
  </a:extLst>
</a:theme>
</file>

<file path=ppt/theme/theme2.xml><?xml version="1.0" encoding="utf-8"?>
<a:theme xmlns:a="http://schemas.openxmlformats.org/drawingml/2006/main" name="Université de Lille - thème événementiel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Thème Power Point - Université de Lille</Template>
  <TotalTime>12631</TotalTime>
  <Words>878</Words>
  <Application>Microsoft Macintosh PowerPoint</Application>
  <PresentationFormat>Widescreen</PresentationFormat>
  <Paragraphs>130</Paragraphs>
  <Slides>20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31" baseType="lpstr">
      <vt:lpstr>Marianne</vt:lpstr>
      <vt:lpstr>Marianne Medium</vt:lpstr>
      <vt:lpstr>Apple Chancery</vt:lpstr>
      <vt:lpstr>Apple Chancery</vt:lpstr>
      <vt:lpstr>Arial</vt:lpstr>
      <vt:lpstr>Calibri</vt:lpstr>
      <vt:lpstr>Helvetica</vt:lpstr>
      <vt:lpstr>Lucida Calligraphy</vt:lpstr>
      <vt:lpstr>Symbol</vt:lpstr>
      <vt:lpstr>Université de Lille - thème institutionnel</vt:lpstr>
      <vt:lpstr>Université de Lille - thème événementiel</vt:lpstr>
      <vt:lpstr> Three-way data reduction based on essential information  Raffaele Vitale, Azar Azizi, Mahdiyeh Ghaffari, Nematollah Omidikia, Cyril Ruckebusch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Many thanks for your kind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Raffaele Vitale</cp:lastModifiedBy>
  <cp:revision>533</cp:revision>
  <cp:lastPrinted>2025-03-01T19:15:08Z</cp:lastPrinted>
  <dcterms:created xsi:type="dcterms:W3CDTF">2021-12-22T10:13:10Z</dcterms:created>
  <dcterms:modified xsi:type="dcterms:W3CDTF">2025-03-05T10:26:13Z</dcterms:modified>
</cp:coreProperties>
</file>